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handoutMasterIdLst>
    <p:handoutMasterId r:id="rId22"/>
  </p:handoutMasterIdLst>
  <p:sldIdLst>
    <p:sldId id="256" r:id="rId3"/>
    <p:sldId id="257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72" r:id="rId16"/>
    <p:sldId id="285" r:id="rId17"/>
    <p:sldId id="286" r:id="rId18"/>
    <p:sldId id="287" r:id="rId19"/>
    <p:sldId id="288" r:id="rId20"/>
    <p:sldId id="261" r:id="rId2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15/05/2024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Verdana" panose="020B0604030504040204" pitchFamily="34" charset="0"/>
              </a:defRPr>
            </a:lvl1pPr>
            <a:lvl2pPr>
              <a:defRPr sz="2800">
                <a:latin typeface="Verdana" panose="020B0604030504040204" pitchFamily="34" charset="0"/>
              </a:defRPr>
            </a:lvl2pPr>
            <a:lvl3pPr>
              <a:defRPr sz="2400">
                <a:latin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Verdan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1F89880-072C-AF37-4CA1-3993C17ECF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4A30F27-0E80-2C2A-AEAE-7A267DBBC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763075" y="287290"/>
            <a:ext cx="1279947" cy="50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 userDrawn="1"/>
        </p:nvSpPr>
        <p:spPr>
          <a:xfrm>
            <a:off x="5419378" y="6647140"/>
            <a:ext cx="1353256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prstClr val="white"/>
                </a:solidFill>
                <a:latin typeface="Verdana" panose="020B0604030504040204" pitchFamily="34" charset="0"/>
              </a:rPr>
              <a:t>www.forpo.gov.co</a:t>
            </a:r>
          </a:p>
        </p:txBody>
      </p:sp>
      <p:pic>
        <p:nvPicPr>
          <p:cNvPr id="16" name="Imagen 15" descr="Imagen que contiene firmar, botella, gente, parada&#10;&#10;Descripción generada automáticamente">
            <a:extLst>
              <a:ext uri="{FF2B5EF4-FFF2-40B4-BE49-F238E27FC236}">
                <a16:creationId xmlns:a16="http://schemas.microsoft.com/office/drawing/2014/main" id="{AF106316-9078-5D9D-D12F-A435E50AD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657" y="268627"/>
            <a:ext cx="1222009" cy="5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093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012674" y="-29967"/>
            <a:ext cx="12192000" cy="685829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196EF58-A90C-361C-F48F-904F6D46515D}"/>
              </a:ext>
            </a:extLst>
          </p:cNvPr>
          <p:cNvSpPr/>
          <p:nvPr userDrawn="1"/>
        </p:nvSpPr>
        <p:spPr>
          <a:xfrm>
            <a:off x="6692348" y="2484782"/>
            <a:ext cx="3137452" cy="16101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278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pic>
        <p:nvPicPr>
          <p:cNvPr id="3" name="Imagen 2" descr="Interfaz de usuario gráfica&#10;&#10;Descripción generada automáticamente con confianza baja">
            <a:extLst>
              <a:ext uri="{FF2B5EF4-FFF2-40B4-BE49-F238E27FC236}">
                <a16:creationId xmlns:a16="http://schemas.microsoft.com/office/drawing/2014/main" id="{5F63E823-39B1-FD7E-04E9-3C2399D50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86"/>
          <a:stretch/>
        </p:blipFill>
        <p:spPr>
          <a:xfrm>
            <a:off x="378781" y="368300"/>
            <a:ext cx="1261634" cy="113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528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1F89880-072C-AF37-4CA1-3993C17ECF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04A30F27-0E80-2C2A-AEAE-7A267DBBC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0763075" y="287290"/>
            <a:ext cx="1279947" cy="50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 userDrawn="1"/>
        </p:nvSpPr>
        <p:spPr>
          <a:xfrm>
            <a:off x="5419378" y="6647140"/>
            <a:ext cx="1353256" cy="24622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>
              <a:defRPr/>
            </a:pPr>
            <a:r>
              <a:rPr lang="es-CO" sz="1000" dirty="0">
                <a:solidFill>
                  <a:prstClr val="white"/>
                </a:solidFill>
                <a:latin typeface="Verdana" panose="020B0604030504040204" pitchFamily="34" charset="0"/>
              </a:rPr>
              <a:t>www.forpo.gov.co</a:t>
            </a:r>
          </a:p>
        </p:txBody>
      </p:sp>
      <p:pic>
        <p:nvPicPr>
          <p:cNvPr id="16" name="Imagen 15" descr="Imagen que contiene firmar, botella, gente, parada&#10;&#10;Descripción generada automáticamente">
            <a:extLst>
              <a:ext uri="{FF2B5EF4-FFF2-40B4-BE49-F238E27FC236}">
                <a16:creationId xmlns:a16="http://schemas.microsoft.com/office/drawing/2014/main" id="{AF106316-9078-5D9D-D12F-A435E50ADDE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657" y="268627"/>
            <a:ext cx="1222009" cy="524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79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1F89880-072C-AF37-4CA1-3993C17ECF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292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modificar el estilo de subtítulo del patrón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1F89880-072C-AF37-4CA1-3993C17ECF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E4A8B50-701C-96E2-04B6-EEDF1755AA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/>
              <a:pPr/>
              <a:t>15/05/2024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856A6FAC-9192-436B-870E-80DDE60983C7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15/05/2024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</a:defRPr>
            </a:lvl1pPr>
          </a:lstStyle>
          <a:p>
            <a:fld id="{C74CBB0B-5D0C-43FE-9043-22172208F6F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93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1075D28F-FD71-466B-9F88-2700D291E1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03871" y="2899646"/>
            <a:ext cx="2571618" cy="1041684"/>
            <a:chOff x="8803871" y="2899646"/>
            <a:chExt cx="2571618" cy="1041684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5CCC1E3C-B2AF-C155-F34C-C1D8A5479B1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5496" y="2899646"/>
              <a:ext cx="2369992" cy="972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3" name="Imagen 2" descr="Un letrero de color blanco&#10;&#10;Descripción generada automáticamente con confianza media">
              <a:extLst>
                <a:ext uri="{FF2B5EF4-FFF2-40B4-BE49-F238E27FC236}">
                  <a16:creationId xmlns:a16="http://schemas.microsoft.com/office/drawing/2014/main" id="{AAFAC005-0BEF-BD7A-3D3C-D3398725332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71" y="2921500"/>
              <a:ext cx="2571618" cy="1019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8">
            <a:extLst>
              <a:ext uri="{FF2B5EF4-FFF2-40B4-BE49-F238E27FC236}">
                <a16:creationId xmlns:a16="http://schemas.microsoft.com/office/drawing/2014/main" id="{627065CD-E44F-A65B-F1A5-257481FABC72}"/>
              </a:ext>
            </a:extLst>
          </p:cNvPr>
          <p:cNvSpPr/>
          <p:nvPr/>
        </p:nvSpPr>
        <p:spPr>
          <a:xfrm>
            <a:off x="4712247" y="2380910"/>
            <a:ext cx="3181887" cy="708721"/>
          </a:xfrm>
          <a:prstGeom prst="roundRect">
            <a:avLst/>
          </a:prstGeom>
          <a:solidFill>
            <a:srgbClr val="39BCB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: esquinas redondeadas 86">
            <a:extLst>
              <a:ext uri="{FF2B5EF4-FFF2-40B4-BE49-F238E27FC236}">
                <a16:creationId xmlns:a16="http://schemas.microsoft.com/office/drawing/2014/main" id="{B075ED2C-FE91-438E-C38B-0F797EB5205C}"/>
              </a:ext>
            </a:extLst>
          </p:cNvPr>
          <p:cNvSpPr/>
          <p:nvPr/>
        </p:nvSpPr>
        <p:spPr>
          <a:xfrm>
            <a:off x="1113120" y="2367574"/>
            <a:ext cx="3181648" cy="713150"/>
          </a:xfrm>
          <a:prstGeom prst="roundRect">
            <a:avLst/>
          </a:prstGeom>
          <a:solidFill>
            <a:srgbClr val="39BCB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: esquinas redondeadas 87">
            <a:extLst>
              <a:ext uri="{FF2B5EF4-FFF2-40B4-BE49-F238E27FC236}">
                <a16:creationId xmlns:a16="http://schemas.microsoft.com/office/drawing/2014/main" id="{2C4E6C46-969E-795E-7F46-BC7A4B0C9173}"/>
              </a:ext>
            </a:extLst>
          </p:cNvPr>
          <p:cNvSpPr/>
          <p:nvPr/>
        </p:nvSpPr>
        <p:spPr>
          <a:xfrm>
            <a:off x="8311613" y="2359047"/>
            <a:ext cx="3181887" cy="701068"/>
          </a:xfrm>
          <a:prstGeom prst="roundRect">
            <a:avLst/>
          </a:prstGeom>
          <a:solidFill>
            <a:srgbClr val="39BCB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C3B7FB-9B39-16C2-24C5-D5DAEA50C0B9}"/>
              </a:ext>
            </a:extLst>
          </p:cNvPr>
          <p:cNvSpPr txBox="1"/>
          <p:nvPr/>
        </p:nvSpPr>
        <p:spPr>
          <a:xfrm>
            <a:off x="1113120" y="3579155"/>
            <a:ext cx="3181647" cy="2747242"/>
          </a:xfrm>
          <a:prstGeom prst="rect">
            <a:avLst/>
          </a:prstGeom>
          <a:solidFill>
            <a:srgbClr val="D0ECEC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Lograr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un incremento al año 2026 en la satisfacción del cliente de un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10%.</a:t>
            </a:r>
            <a:endParaRPr lang="es-CO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CADDD5-9BCD-A08C-739B-DE1C870FA0B9}"/>
              </a:ext>
            </a:extLst>
          </p:cNvPr>
          <p:cNvSpPr txBox="1"/>
          <p:nvPr/>
        </p:nvSpPr>
        <p:spPr>
          <a:xfrm>
            <a:off x="4712248" y="3601014"/>
            <a:ext cx="3181886" cy="2721994"/>
          </a:xfrm>
          <a:prstGeom prst="rect">
            <a:avLst/>
          </a:prstGeom>
          <a:solidFill>
            <a:srgbClr val="D0ECEC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Mantener 8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negocios jurídicos con clientes activos al año 2026.</a:t>
            </a:r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498CCE-05BC-2114-8134-5D0B0F5C025E}"/>
              </a:ext>
            </a:extLst>
          </p:cNvPr>
          <p:cNvSpPr txBox="1"/>
          <p:nvPr/>
        </p:nvSpPr>
        <p:spPr>
          <a:xfrm>
            <a:off x="8311613" y="3593651"/>
            <a:ext cx="3181887" cy="2718250"/>
          </a:xfrm>
          <a:prstGeom prst="rect">
            <a:avLst/>
          </a:prstGeom>
          <a:solidFill>
            <a:srgbClr val="D0ECEC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Incrementar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las transacciones de bienes y servicios a través del app en un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20%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al año 2026.</a:t>
            </a:r>
          </a:p>
          <a:p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Atender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a los clientes de la Colombia profunda del personal activo de la Policía Nacional mediante el otorgamiento de créditos en un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20%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al año 2026.</a:t>
            </a:r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870391E-9D98-D229-8D6E-866EC290D957}"/>
              </a:ext>
            </a:extLst>
          </p:cNvPr>
          <p:cNvSpPr txBox="1"/>
          <p:nvPr/>
        </p:nvSpPr>
        <p:spPr>
          <a:xfrm>
            <a:off x="212055" y="837957"/>
            <a:ext cx="553998" cy="12794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OBJETIVOS ESTRATÉGICOS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DE71C-4F87-358B-7EDA-F13031E33E76}"/>
              </a:ext>
            </a:extLst>
          </p:cNvPr>
          <p:cNvSpPr txBox="1"/>
          <p:nvPr/>
        </p:nvSpPr>
        <p:spPr>
          <a:xfrm>
            <a:off x="285813" y="2045916"/>
            <a:ext cx="369332" cy="1153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ESTRATEGIAS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E35D526-96E2-1902-ECAE-DCA7899B8A53}"/>
              </a:ext>
            </a:extLst>
          </p:cNvPr>
          <p:cNvSpPr txBox="1"/>
          <p:nvPr/>
        </p:nvSpPr>
        <p:spPr>
          <a:xfrm>
            <a:off x="270882" y="3348643"/>
            <a:ext cx="369332" cy="31726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METAS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660900" y="148623"/>
            <a:ext cx="2713565" cy="712238"/>
            <a:chOff x="114248" y="-1258485"/>
            <a:chExt cx="2713565" cy="71223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6555275D-65F1-2508-B497-FBD5F9227756}"/>
                </a:ext>
              </a:extLst>
            </p:cNvPr>
            <p:cNvSpPr/>
            <p:nvPr/>
          </p:nvSpPr>
          <p:spPr>
            <a:xfrm>
              <a:off x="114248" y="-1258485"/>
              <a:ext cx="2713565" cy="712238"/>
            </a:xfrm>
            <a:prstGeom prst="rect">
              <a:avLst/>
            </a:prstGeom>
            <a:solidFill>
              <a:srgbClr val="35BFC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pic>
          <p:nvPicPr>
            <p:cNvPr id="21" name="Gráfico 15" descr="Apretón de manos con relleno sólido">
              <a:extLst>
                <a:ext uri="{FF2B5EF4-FFF2-40B4-BE49-F238E27FC236}">
                  <a16:creationId xmlns:a16="http://schemas.microsoft.com/office/drawing/2014/main" id="{BD547DFE-5E98-EDED-A5CC-B115056B3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882" y="-1243189"/>
              <a:ext cx="767776" cy="68164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988BF9D-ADF7-29E2-CAAF-FF3C77D16CBC}"/>
                </a:ext>
              </a:extLst>
            </p:cNvPr>
            <p:cNvSpPr txBox="1"/>
            <p:nvPr/>
          </p:nvSpPr>
          <p:spPr>
            <a:xfrm>
              <a:off x="1111325" y="-1056254"/>
              <a:ext cx="1707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CLIENTE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113120" y="1044409"/>
            <a:ext cx="10380380" cy="715154"/>
            <a:chOff x="2331834" y="-1261401"/>
            <a:chExt cx="10380380" cy="71515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DA74724-76D9-2F92-FC58-91A82DC1FBEB}"/>
                </a:ext>
              </a:extLst>
            </p:cNvPr>
            <p:cNvSpPr/>
            <p:nvPr/>
          </p:nvSpPr>
          <p:spPr>
            <a:xfrm>
              <a:off x="2331834" y="-1261401"/>
              <a:ext cx="10380380" cy="715154"/>
            </a:xfrm>
            <a:prstGeom prst="rect">
              <a:avLst/>
            </a:prstGeom>
            <a:solidFill>
              <a:srgbClr val="D4F2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sp>
          <p:nvSpPr>
            <p:cNvPr id="23" name="Rectángulo: esquinas redondeadas 21">
              <a:extLst>
                <a:ext uri="{FF2B5EF4-FFF2-40B4-BE49-F238E27FC236}">
                  <a16:creationId xmlns:a16="http://schemas.microsoft.com/office/drawing/2014/main" id="{0AB52CEA-8E74-ECA9-40EC-738CC66FA281}"/>
                </a:ext>
              </a:extLst>
            </p:cNvPr>
            <p:cNvSpPr/>
            <p:nvPr/>
          </p:nvSpPr>
          <p:spPr>
            <a:xfrm>
              <a:off x="7910078" y="-1119414"/>
              <a:ext cx="3116002" cy="491972"/>
            </a:xfrm>
            <a:prstGeom prst="roundRect">
              <a:avLst/>
            </a:prstGeom>
            <a:solidFill>
              <a:srgbClr val="35BFC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Ampliar la cobertura a los clientes de la Colombia profunda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ángulo: esquinas redondeadas 22">
              <a:extLst>
                <a:ext uri="{FF2B5EF4-FFF2-40B4-BE49-F238E27FC236}">
                  <a16:creationId xmlns:a16="http://schemas.microsoft.com/office/drawing/2014/main" id="{29797E1E-00F1-D8D2-5C8C-3AF00663AEFE}"/>
                </a:ext>
              </a:extLst>
            </p:cNvPr>
            <p:cNvSpPr/>
            <p:nvPr/>
          </p:nvSpPr>
          <p:spPr>
            <a:xfrm>
              <a:off x="2397479" y="-1119414"/>
              <a:ext cx="3116002" cy="491972"/>
            </a:xfrm>
            <a:prstGeom prst="roundRect">
              <a:avLst/>
            </a:prstGeom>
            <a:solidFill>
              <a:srgbClr val="35BFC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Satisfacer las necesidades y fidelizar al cliente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ángulo: esquinas redondeadas 88">
            <a:extLst>
              <a:ext uri="{FF2B5EF4-FFF2-40B4-BE49-F238E27FC236}">
                <a16:creationId xmlns:a16="http://schemas.microsoft.com/office/drawing/2014/main" id="{627065CD-E44F-A65B-F1A5-257481FABC72}"/>
              </a:ext>
            </a:extLst>
          </p:cNvPr>
          <p:cNvSpPr/>
          <p:nvPr/>
        </p:nvSpPr>
        <p:spPr>
          <a:xfrm>
            <a:off x="5430882" y="2392426"/>
            <a:ext cx="1744618" cy="70872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Lograr la fidelización con los clientes</a:t>
            </a:r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ángulo: esquinas redondeadas 86">
            <a:extLst>
              <a:ext uri="{FF2B5EF4-FFF2-40B4-BE49-F238E27FC236}">
                <a16:creationId xmlns:a16="http://schemas.microsoft.com/office/drawing/2014/main" id="{B075ED2C-FE91-438E-C38B-0F797EB5205C}"/>
              </a:ext>
            </a:extLst>
          </p:cNvPr>
          <p:cNvSpPr/>
          <p:nvPr/>
        </p:nvSpPr>
        <p:spPr>
          <a:xfrm>
            <a:off x="1798692" y="2380910"/>
            <a:ext cx="1770008" cy="71315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Incrementar la satisfacción del cliente</a:t>
            </a:r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ángulo: esquinas redondeadas 87">
            <a:extLst>
              <a:ext uri="{FF2B5EF4-FFF2-40B4-BE49-F238E27FC236}">
                <a16:creationId xmlns:a16="http://schemas.microsoft.com/office/drawing/2014/main" id="{2C4E6C46-969E-795E-7F46-BC7A4B0C9173}"/>
              </a:ext>
            </a:extLst>
          </p:cNvPr>
          <p:cNvSpPr/>
          <p:nvPr/>
        </p:nvSpPr>
        <p:spPr>
          <a:xfrm>
            <a:off x="8921211" y="2359047"/>
            <a:ext cx="1962690" cy="70106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herramientas tecnológicas </a:t>
            </a:r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12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1" grpId="0"/>
      <p:bldP spid="32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: esquinas redondeadas 88">
            <a:extLst>
              <a:ext uri="{FF2B5EF4-FFF2-40B4-BE49-F238E27FC236}">
                <a16:creationId xmlns:a16="http://schemas.microsoft.com/office/drawing/2014/main" id="{82B64279-498A-FA99-CA4D-AD65528EFB46}"/>
              </a:ext>
            </a:extLst>
          </p:cNvPr>
          <p:cNvSpPr/>
          <p:nvPr/>
        </p:nvSpPr>
        <p:spPr>
          <a:xfrm>
            <a:off x="8311852" y="2383911"/>
            <a:ext cx="3181648" cy="708721"/>
          </a:xfrm>
          <a:prstGeom prst="roundRect">
            <a:avLst/>
          </a:prstGeom>
          <a:solidFill>
            <a:srgbClr val="55A8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endParaRPr lang="es-ES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ángulo: esquinas redondeadas 88">
            <a:extLst>
              <a:ext uri="{FF2B5EF4-FFF2-40B4-BE49-F238E27FC236}">
                <a16:creationId xmlns:a16="http://schemas.microsoft.com/office/drawing/2014/main" id="{82B64279-498A-FA99-CA4D-AD65528EFB46}"/>
              </a:ext>
            </a:extLst>
          </p:cNvPr>
          <p:cNvSpPr/>
          <p:nvPr/>
        </p:nvSpPr>
        <p:spPr>
          <a:xfrm>
            <a:off x="4712486" y="2383911"/>
            <a:ext cx="3181648" cy="708721"/>
          </a:xfrm>
          <a:prstGeom prst="roundRect">
            <a:avLst/>
          </a:prstGeom>
          <a:solidFill>
            <a:srgbClr val="55A8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endParaRPr lang="es-ES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ángulo: esquinas redondeadas 87">
            <a:extLst>
              <a:ext uri="{FF2B5EF4-FFF2-40B4-BE49-F238E27FC236}">
                <a16:creationId xmlns:a16="http://schemas.microsoft.com/office/drawing/2014/main" id="{200C2AED-14BD-7FEA-AC61-020567DFDA6F}"/>
              </a:ext>
            </a:extLst>
          </p:cNvPr>
          <p:cNvSpPr/>
          <p:nvPr/>
        </p:nvSpPr>
        <p:spPr>
          <a:xfrm>
            <a:off x="8654514" y="2361268"/>
            <a:ext cx="2496086" cy="70106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Desarrollar productos y servicios diferenciales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8F536CF-BD2B-7FBC-6D90-5AF329B1705B}"/>
              </a:ext>
            </a:extLst>
          </p:cNvPr>
          <p:cNvSpPr txBox="1"/>
          <p:nvPr/>
        </p:nvSpPr>
        <p:spPr>
          <a:xfrm>
            <a:off x="1113120" y="3327299"/>
            <a:ext cx="3181648" cy="2999098"/>
          </a:xfrm>
          <a:prstGeom prst="rect">
            <a:avLst/>
          </a:prstGeom>
          <a:solidFill>
            <a:srgbClr val="D8E6F4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Fortalecer  al 100%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líneas de negocio a partir del modelo de reingeniería al año 2026.</a:t>
            </a:r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EB7F4BA-72C2-9CEE-BCF0-8D037558D9FF}"/>
              </a:ext>
            </a:extLst>
          </p:cNvPr>
          <p:cNvSpPr txBox="1"/>
          <p:nvPr/>
        </p:nvSpPr>
        <p:spPr>
          <a:xfrm>
            <a:off x="4712486" y="3342236"/>
            <a:ext cx="3181647" cy="2971536"/>
          </a:xfrm>
          <a:prstGeom prst="rect">
            <a:avLst/>
          </a:prstGeom>
          <a:solidFill>
            <a:srgbClr val="D8E6F4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Crear 1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nueva línea de negocio enfocada en la industrialización y comercialización de bienes y servicios al año 2026.</a:t>
            </a:r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7286C7B-9D4D-9617-EA1A-C53DF6F21B35}"/>
              </a:ext>
            </a:extLst>
          </p:cNvPr>
          <p:cNvSpPr txBox="1"/>
          <p:nvPr/>
        </p:nvSpPr>
        <p:spPr>
          <a:xfrm>
            <a:off x="8311851" y="3344453"/>
            <a:ext cx="3181649" cy="2967448"/>
          </a:xfrm>
          <a:prstGeom prst="rect">
            <a:avLst/>
          </a:prstGeom>
          <a:solidFill>
            <a:srgbClr val="D8E6F4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Desarrollar 1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nuevo producto con características diferenciales al año 2026.</a:t>
            </a:r>
            <a:br>
              <a:rPr lang="es-MX" b="0" dirty="0">
                <a:solidFill>
                  <a:srgbClr val="4472C4">
                    <a:lumMod val="50000"/>
                  </a:srgbClr>
                </a:solidFill>
              </a:rPr>
            </a:br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Lograr 3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alianzas estratégicas para la comercialización de bienes y servicios diferenciales al año 2026. </a:t>
            </a:r>
            <a:br>
              <a:rPr lang="es-MX" b="0" dirty="0">
                <a:solidFill>
                  <a:srgbClr val="4472C4">
                    <a:lumMod val="50000"/>
                  </a:srgbClr>
                </a:solidFill>
              </a:rPr>
            </a:br>
            <a:br>
              <a:rPr lang="es-MX" b="0" dirty="0">
                <a:solidFill>
                  <a:srgbClr val="4472C4">
                    <a:lumMod val="50000"/>
                  </a:srgbClr>
                </a:solidFill>
              </a:rPr>
            </a:b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Lograr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la comercialización internacional de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1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bien y/o servicio prestado por el FORPO al año 2026.</a:t>
            </a:r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DFE8C-ECDF-6B52-4DCE-EDA7AD99BDED}"/>
              </a:ext>
            </a:extLst>
          </p:cNvPr>
          <p:cNvSpPr txBox="1"/>
          <p:nvPr/>
        </p:nvSpPr>
        <p:spPr>
          <a:xfrm>
            <a:off x="46955" y="837957"/>
            <a:ext cx="553998" cy="12794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OBJETIVOS ESTRATÉGICOS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A1E054C-8584-97CD-7067-C75B155FEC1F}"/>
              </a:ext>
            </a:extLst>
          </p:cNvPr>
          <p:cNvSpPr txBox="1"/>
          <p:nvPr/>
        </p:nvSpPr>
        <p:spPr>
          <a:xfrm>
            <a:off x="120713" y="2045916"/>
            <a:ext cx="369332" cy="1153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ESTRATEGIAS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73928B0-4E52-B5FB-68E0-50842F2B6DFD}"/>
              </a:ext>
            </a:extLst>
          </p:cNvPr>
          <p:cNvSpPr txBox="1"/>
          <p:nvPr/>
        </p:nvSpPr>
        <p:spPr>
          <a:xfrm>
            <a:off x="105782" y="3348643"/>
            <a:ext cx="369332" cy="31726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METAS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673600" y="160181"/>
            <a:ext cx="2696652" cy="712238"/>
            <a:chOff x="194084" y="1085818"/>
            <a:chExt cx="2696652" cy="71223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5163BF5-85C4-8736-3816-E3CCCB323916}"/>
                </a:ext>
              </a:extLst>
            </p:cNvPr>
            <p:cNvSpPr/>
            <p:nvPr/>
          </p:nvSpPr>
          <p:spPr>
            <a:xfrm>
              <a:off x="194084" y="1085818"/>
              <a:ext cx="2696652" cy="712238"/>
            </a:xfrm>
            <a:prstGeom prst="rect">
              <a:avLst/>
            </a:prstGeom>
            <a:solidFill>
              <a:srgbClr val="52AAD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pic>
          <p:nvPicPr>
            <p:cNvPr id="23" name="Gráfico 12" descr="Flujo de trabajo con relleno sólido">
              <a:extLst>
                <a:ext uri="{FF2B5EF4-FFF2-40B4-BE49-F238E27FC236}">
                  <a16:creationId xmlns:a16="http://schemas.microsoft.com/office/drawing/2014/main" id="{93923D91-8BC7-0DE8-5519-E2E1259C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5612" y="1101114"/>
              <a:ext cx="767776" cy="68164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CC928923-7CD0-38CC-7AD5-7F180F4D73E1}"/>
                </a:ext>
              </a:extLst>
            </p:cNvPr>
            <p:cNvSpPr txBox="1"/>
            <p:nvPr/>
          </p:nvSpPr>
          <p:spPr>
            <a:xfrm>
              <a:off x="1176055" y="1180327"/>
              <a:ext cx="1707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PROCESOS</a:t>
              </a:r>
            </a:p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INTERNOS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113120" y="1096141"/>
            <a:ext cx="10380380" cy="712238"/>
            <a:chOff x="2398172" y="1085818"/>
            <a:chExt cx="10380380" cy="71223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AB1E63-5438-4F3E-E5A0-2591ADA2AC36}"/>
                </a:ext>
              </a:extLst>
            </p:cNvPr>
            <p:cNvSpPr/>
            <p:nvPr/>
          </p:nvSpPr>
          <p:spPr>
            <a:xfrm>
              <a:off x="2398172" y="1085818"/>
              <a:ext cx="10380380" cy="712238"/>
            </a:xfrm>
            <a:prstGeom prst="rect">
              <a:avLst/>
            </a:prstGeom>
            <a:solidFill>
              <a:srgbClr val="DCECF9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sp>
          <p:nvSpPr>
            <p:cNvPr id="35" name="Rectángulo: esquinas redondeadas 23">
              <a:extLst>
                <a:ext uri="{FF2B5EF4-FFF2-40B4-BE49-F238E27FC236}">
                  <a16:creationId xmlns:a16="http://schemas.microsoft.com/office/drawing/2014/main" id="{21F1508C-5A27-EF00-184B-181B0DF5149D}"/>
                </a:ext>
              </a:extLst>
            </p:cNvPr>
            <p:cNvSpPr/>
            <p:nvPr/>
          </p:nvSpPr>
          <p:spPr>
            <a:xfrm>
              <a:off x="2488086" y="1172658"/>
              <a:ext cx="3091734" cy="505563"/>
            </a:xfrm>
            <a:prstGeom prst="roundRect">
              <a:avLst/>
            </a:prstGeom>
            <a:solidFill>
              <a:srgbClr val="52AAD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Potenciar líneas de negocio</a:t>
              </a:r>
            </a:p>
          </p:txBody>
        </p:sp>
        <p:sp>
          <p:nvSpPr>
            <p:cNvPr id="36" name="Rectángulo: esquinas redondeadas 84">
              <a:extLst>
                <a:ext uri="{FF2B5EF4-FFF2-40B4-BE49-F238E27FC236}">
                  <a16:creationId xmlns:a16="http://schemas.microsoft.com/office/drawing/2014/main" id="{069D4E85-AD4B-0964-7BE1-DF99BF791364}"/>
                </a:ext>
              </a:extLst>
            </p:cNvPr>
            <p:cNvSpPr/>
            <p:nvPr/>
          </p:nvSpPr>
          <p:spPr>
            <a:xfrm>
              <a:off x="7880018" y="1197984"/>
              <a:ext cx="3210791" cy="454912"/>
            </a:xfrm>
            <a:prstGeom prst="roundRect">
              <a:avLst/>
            </a:prstGeom>
            <a:solidFill>
              <a:srgbClr val="52AAD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Diversificar productos y servicios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Rectángulo: esquinas redondeadas 88">
            <a:extLst>
              <a:ext uri="{FF2B5EF4-FFF2-40B4-BE49-F238E27FC236}">
                <a16:creationId xmlns:a16="http://schemas.microsoft.com/office/drawing/2014/main" id="{82B64279-498A-FA99-CA4D-AD65528EFB46}"/>
              </a:ext>
            </a:extLst>
          </p:cNvPr>
          <p:cNvSpPr/>
          <p:nvPr/>
        </p:nvSpPr>
        <p:spPr>
          <a:xfrm>
            <a:off x="5392782" y="2367574"/>
            <a:ext cx="1820818" cy="70872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nuevas líneas de negocio</a:t>
            </a:r>
          </a:p>
        </p:txBody>
      </p:sp>
      <p:sp>
        <p:nvSpPr>
          <p:cNvPr id="38" name="Rectángulo: esquinas redondeadas 88">
            <a:extLst>
              <a:ext uri="{FF2B5EF4-FFF2-40B4-BE49-F238E27FC236}">
                <a16:creationId xmlns:a16="http://schemas.microsoft.com/office/drawing/2014/main" id="{82B64279-498A-FA99-CA4D-AD65528EFB46}"/>
              </a:ext>
            </a:extLst>
          </p:cNvPr>
          <p:cNvSpPr/>
          <p:nvPr/>
        </p:nvSpPr>
        <p:spPr>
          <a:xfrm>
            <a:off x="1113120" y="2383911"/>
            <a:ext cx="3181648" cy="708721"/>
          </a:xfrm>
          <a:prstGeom prst="roundRect">
            <a:avLst/>
          </a:prstGeom>
          <a:solidFill>
            <a:srgbClr val="55A8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endParaRPr lang="es-ES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ángulo: esquinas redondeadas 88">
            <a:extLst>
              <a:ext uri="{FF2B5EF4-FFF2-40B4-BE49-F238E27FC236}">
                <a16:creationId xmlns:a16="http://schemas.microsoft.com/office/drawing/2014/main" id="{82B64279-498A-FA99-CA4D-AD65528EFB46}"/>
              </a:ext>
            </a:extLst>
          </p:cNvPr>
          <p:cNvSpPr/>
          <p:nvPr/>
        </p:nvSpPr>
        <p:spPr>
          <a:xfrm>
            <a:off x="1673305" y="2367574"/>
            <a:ext cx="1767834" cy="70872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reingeniería de las líneas de negocio</a:t>
            </a:r>
          </a:p>
        </p:txBody>
      </p:sp>
    </p:spTree>
    <p:extLst>
      <p:ext uri="{BB962C8B-B14F-4D97-AF65-F5344CB8AC3E}">
        <p14:creationId xmlns:p14="http://schemas.microsoft.com/office/powerpoint/2010/main" val="289443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26" grpId="0"/>
      <p:bldP spid="27" grpId="0" animBg="1"/>
      <p:bldP spid="28" grpId="0" animBg="1"/>
      <p:bldP spid="29" grpId="0" animBg="1"/>
      <p:bldP spid="24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88">
            <a:extLst>
              <a:ext uri="{FF2B5EF4-FFF2-40B4-BE49-F238E27FC236}">
                <a16:creationId xmlns:a16="http://schemas.microsoft.com/office/drawing/2014/main" id="{30AC440C-A8BD-26AA-E5A0-240ACBAE6DF5}"/>
              </a:ext>
            </a:extLst>
          </p:cNvPr>
          <p:cNvSpPr/>
          <p:nvPr/>
        </p:nvSpPr>
        <p:spPr>
          <a:xfrm>
            <a:off x="3203303" y="-1211449"/>
            <a:ext cx="2538710" cy="70872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la infraestructura tecnológica en función de la eficacia, eficiencia y efectividad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Rectángulo: esquinas redondeadas 86">
            <a:extLst>
              <a:ext uri="{FF2B5EF4-FFF2-40B4-BE49-F238E27FC236}">
                <a16:creationId xmlns:a16="http://schemas.microsoft.com/office/drawing/2014/main" id="{B0B3A780-F5C1-71B3-225B-3C9CAAED6037}"/>
              </a:ext>
            </a:extLst>
          </p:cNvPr>
          <p:cNvSpPr/>
          <p:nvPr/>
        </p:nvSpPr>
        <p:spPr>
          <a:xfrm>
            <a:off x="854369" y="2308535"/>
            <a:ext cx="2570304" cy="713150"/>
          </a:xfrm>
          <a:prstGeom prst="roundRect">
            <a:avLst/>
          </a:prstGeom>
          <a:solidFill>
            <a:srgbClr val="7684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modelo de direccionamiento estratégico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Rectángulo: esquinas redondeadas 87">
            <a:extLst>
              <a:ext uri="{FF2B5EF4-FFF2-40B4-BE49-F238E27FC236}">
                <a16:creationId xmlns:a16="http://schemas.microsoft.com/office/drawing/2014/main" id="{A42D524D-DE93-9819-C954-B5DD62FEE3FF}"/>
              </a:ext>
            </a:extLst>
          </p:cNvPr>
          <p:cNvSpPr/>
          <p:nvPr/>
        </p:nvSpPr>
        <p:spPr>
          <a:xfrm>
            <a:off x="8794094" y="-1241312"/>
            <a:ext cx="2837254" cy="70106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Desarrollar estrategias que contribuyan al cambio en la cultura organizacional y de servicio al cliente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Rectángulo: esquinas redondeadas 87">
            <a:extLst>
              <a:ext uri="{FF2B5EF4-FFF2-40B4-BE49-F238E27FC236}">
                <a16:creationId xmlns:a16="http://schemas.microsoft.com/office/drawing/2014/main" id="{E0332C28-9A13-EA57-427E-58C05C986D2F}"/>
              </a:ext>
            </a:extLst>
          </p:cNvPr>
          <p:cNvSpPr/>
          <p:nvPr/>
        </p:nvSpPr>
        <p:spPr>
          <a:xfrm>
            <a:off x="6200178" y="-1241312"/>
            <a:ext cx="2242386" cy="70106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mecanismos para fortalecer el talento humano de la entidad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656B50-1645-6678-6282-14F1295B326C}"/>
              </a:ext>
            </a:extLst>
          </p:cNvPr>
          <p:cNvSpPr txBox="1"/>
          <p:nvPr/>
        </p:nvSpPr>
        <p:spPr>
          <a:xfrm>
            <a:off x="848607" y="3580814"/>
            <a:ext cx="2518819" cy="2738536"/>
          </a:xfrm>
          <a:prstGeom prst="rect">
            <a:avLst/>
          </a:prstGeom>
          <a:solidFill>
            <a:srgbClr val="EAECF2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Fortalecer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el modelo de direccionamiento estratégico en el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100%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de sus componentes (estructura y procesos) de la entidad al año 2026.</a:t>
            </a:r>
            <a:endParaRPr lang="es-MX" b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C3F69A-D01F-93CA-4EF8-D5FBC995D4FB}"/>
              </a:ext>
            </a:extLst>
          </p:cNvPr>
          <p:cNvSpPr txBox="1"/>
          <p:nvPr/>
        </p:nvSpPr>
        <p:spPr>
          <a:xfrm>
            <a:off x="3689036" y="3602500"/>
            <a:ext cx="2570305" cy="2713368"/>
          </a:xfrm>
          <a:prstGeom prst="rect">
            <a:avLst/>
          </a:prstGeom>
          <a:solidFill>
            <a:srgbClr val="EAECF2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Fortalecer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las capacidades de la infraestructura tecnológica  en el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100%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de sus componentes de la entidad al año 2026.</a:t>
            </a:r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734A554-C110-BC6B-847B-01D331FEA5FE}"/>
              </a:ext>
            </a:extLst>
          </p:cNvPr>
          <p:cNvSpPr txBox="1"/>
          <p:nvPr/>
        </p:nvSpPr>
        <p:spPr>
          <a:xfrm>
            <a:off x="6523704" y="3589565"/>
            <a:ext cx="2570305" cy="2709636"/>
          </a:xfrm>
          <a:prstGeom prst="rect">
            <a:avLst/>
          </a:prstGeom>
          <a:solidFill>
            <a:srgbClr val="EAECF2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Implementar, evaluar y propender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por la mejora al 2026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,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de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 1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modelo de gestión humana para potencializar las habilidades y  competencias del personal que garantice el bienestar, felicidad y motivación.</a:t>
            </a:r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14EE861-B756-F390-9E05-F8FF979106E9}"/>
              </a:ext>
            </a:extLst>
          </p:cNvPr>
          <p:cNvSpPr txBox="1"/>
          <p:nvPr/>
        </p:nvSpPr>
        <p:spPr>
          <a:xfrm>
            <a:off x="9358372" y="3602498"/>
            <a:ext cx="2570304" cy="2713370"/>
          </a:xfrm>
          <a:prstGeom prst="rect">
            <a:avLst/>
          </a:prstGeom>
          <a:solidFill>
            <a:srgbClr val="EAECF2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Actualizar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el código de buen gobierno para crear una cultura organizacional que incida positivamente en la relación con el cliente.</a:t>
            </a:r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12E8B33-D59A-5BF7-6F40-D7503728E14A}"/>
              </a:ext>
            </a:extLst>
          </p:cNvPr>
          <p:cNvSpPr txBox="1"/>
          <p:nvPr/>
        </p:nvSpPr>
        <p:spPr>
          <a:xfrm>
            <a:off x="46955" y="837957"/>
            <a:ext cx="553998" cy="12794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OBJETIVOS ESTRATÉGICOS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485F12F-AB58-0911-E754-85D69CCE7415}"/>
              </a:ext>
            </a:extLst>
          </p:cNvPr>
          <p:cNvSpPr txBox="1"/>
          <p:nvPr/>
        </p:nvSpPr>
        <p:spPr>
          <a:xfrm>
            <a:off x="120713" y="2045916"/>
            <a:ext cx="369332" cy="1153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ESTRATEGIAS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5895088-CF07-6D61-B02F-36C60506A90B}"/>
              </a:ext>
            </a:extLst>
          </p:cNvPr>
          <p:cNvSpPr txBox="1"/>
          <p:nvPr/>
        </p:nvSpPr>
        <p:spPr>
          <a:xfrm>
            <a:off x="105782" y="3348643"/>
            <a:ext cx="369332" cy="31726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METAS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673600" y="138419"/>
            <a:ext cx="2711116" cy="712238"/>
            <a:chOff x="203197" y="-1105561"/>
            <a:chExt cx="2711116" cy="712238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26BFD3A-38C8-86B1-2ECA-409377EF0ED4}"/>
                </a:ext>
              </a:extLst>
            </p:cNvPr>
            <p:cNvSpPr/>
            <p:nvPr/>
          </p:nvSpPr>
          <p:spPr>
            <a:xfrm>
              <a:off x="203197" y="-1105561"/>
              <a:ext cx="2711116" cy="712238"/>
            </a:xfrm>
            <a:prstGeom prst="rect">
              <a:avLst/>
            </a:prstGeom>
            <a:solidFill>
              <a:srgbClr val="76849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pic>
          <p:nvPicPr>
            <p:cNvPr id="22" name="Gráfico 14" descr="Idea con relleno sólido">
              <a:extLst>
                <a:ext uri="{FF2B5EF4-FFF2-40B4-BE49-F238E27FC236}">
                  <a16:creationId xmlns:a16="http://schemas.microsoft.com/office/drawing/2014/main" id="{909C2AA0-B706-4BAF-F3CA-EC728A95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6634" y="-1090265"/>
              <a:ext cx="767776" cy="68164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D3725D31-DA15-94A4-3238-20C7ECF9BAD9}"/>
                </a:ext>
              </a:extLst>
            </p:cNvPr>
            <p:cNvSpPr txBox="1"/>
            <p:nvPr/>
          </p:nvSpPr>
          <p:spPr>
            <a:xfrm>
              <a:off x="1207077" y="-1011052"/>
              <a:ext cx="1707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APRENDIZAJE Y </a:t>
              </a:r>
            </a:p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CRECIMIENTO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48607" y="1097145"/>
            <a:ext cx="11080069" cy="712238"/>
            <a:chOff x="2164681" y="-1105561"/>
            <a:chExt cx="11080069" cy="71223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8977D-0353-9D92-28B2-C7A75242D840}"/>
                </a:ext>
              </a:extLst>
            </p:cNvPr>
            <p:cNvSpPr/>
            <p:nvPr/>
          </p:nvSpPr>
          <p:spPr>
            <a:xfrm>
              <a:off x="2164681" y="-1105561"/>
              <a:ext cx="11080069" cy="712238"/>
            </a:xfrm>
            <a:prstGeom prst="rect">
              <a:avLst/>
            </a:prstGeom>
            <a:solidFill>
              <a:srgbClr val="F0F1F7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2229533" y="-964375"/>
              <a:ext cx="9595194" cy="490738"/>
              <a:chOff x="2379893" y="4810959"/>
              <a:chExt cx="9595194" cy="490738"/>
            </a:xfrm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549D37AB-2DD5-529B-A252-D5595C6BBD4B}"/>
                  </a:ext>
                </a:extLst>
              </p:cNvPr>
              <p:cNvSpPr/>
              <p:nvPr/>
            </p:nvSpPr>
            <p:spPr>
              <a:xfrm>
                <a:off x="2379893" y="4813791"/>
                <a:ext cx="2511214" cy="487906"/>
              </a:xfrm>
              <a:prstGeom prst="roundRect">
                <a:avLst/>
              </a:prstGeom>
              <a:solidFill>
                <a:srgbClr val="76849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s-ES" sz="1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Desarrollar la arquitectura empresarial en la Entidad</a:t>
                </a:r>
                <a:endParaRPr lang="es-CO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ángulo: esquinas redondeadas 25">
                <a:extLst>
                  <a:ext uri="{FF2B5EF4-FFF2-40B4-BE49-F238E27FC236}">
                    <a16:creationId xmlns:a16="http://schemas.microsoft.com/office/drawing/2014/main" id="{3957293B-AA7D-7204-C762-0500BA649E01}"/>
                  </a:ext>
                </a:extLst>
              </p:cNvPr>
              <p:cNvSpPr/>
              <p:nvPr/>
            </p:nvSpPr>
            <p:spPr>
              <a:xfrm>
                <a:off x="9145798" y="4810959"/>
                <a:ext cx="2829289" cy="478658"/>
              </a:xfrm>
              <a:prstGeom prst="roundRect">
                <a:avLst/>
              </a:prstGeom>
              <a:solidFill>
                <a:srgbClr val="76849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s-ES" sz="1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Crear una cultura organizacional y de servicio al cliente</a:t>
                </a:r>
                <a:endParaRPr lang="es-CO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ángulo: esquinas redondeadas 26">
                <a:extLst>
                  <a:ext uri="{FF2B5EF4-FFF2-40B4-BE49-F238E27FC236}">
                    <a16:creationId xmlns:a16="http://schemas.microsoft.com/office/drawing/2014/main" id="{72E23572-A351-241D-B539-1829711E8D75}"/>
                  </a:ext>
                </a:extLst>
              </p:cNvPr>
              <p:cNvSpPr/>
              <p:nvPr/>
            </p:nvSpPr>
            <p:spPr>
              <a:xfrm>
                <a:off x="5138761" y="4818415"/>
                <a:ext cx="2587014" cy="478658"/>
              </a:xfrm>
              <a:prstGeom prst="roundRect">
                <a:avLst/>
              </a:prstGeom>
              <a:solidFill>
                <a:srgbClr val="76849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s-ES" sz="1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Fortalecer el modelo de </a:t>
                </a:r>
              </a:p>
              <a:p>
                <a:pPr algn="ctr" fontAlgn="ctr"/>
                <a:r>
                  <a:rPr lang="es-ES" sz="1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gestión humana</a:t>
                </a:r>
                <a:endParaRPr lang="es-CO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1" name="Rectángulo: esquinas redondeadas 86">
            <a:extLst>
              <a:ext uri="{FF2B5EF4-FFF2-40B4-BE49-F238E27FC236}">
                <a16:creationId xmlns:a16="http://schemas.microsoft.com/office/drawing/2014/main" id="{B0B3A780-F5C1-71B3-225B-3C9CAAED6037}"/>
              </a:ext>
            </a:extLst>
          </p:cNvPr>
          <p:cNvSpPr/>
          <p:nvPr/>
        </p:nvSpPr>
        <p:spPr>
          <a:xfrm>
            <a:off x="848607" y="-1236606"/>
            <a:ext cx="1896531" cy="71315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modelo de direccionamiento estratégico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3" name="Rectángulo: esquinas redondeadas 86">
            <a:extLst>
              <a:ext uri="{FF2B5EF4-FFF2-40B4-BE49-F238E27FC236}">
                <a16:creationId xmlns:a16="http://schemas.microsoft.com/office/drawing/2014/main" id="{B0B3A780-F5C1-71B3-225B-3C9CAAED6037}"/>
              </a:ext>
            </a:extLst>
          </p:cNvPr>
          <p:cNvSpPr/>
          <p:nvPr/>
        </p:nvSpPr>
        <p:spPr>
          <a:xfrm>
            <a:off x="3689037" y="2308535"/>
            <a:ext cx="2570304" cy="713150"/>
          </a:xfrm>
          <a:prstGeom prst="roundRect">
            <a:avLst/>
          </a:prstGeom>
          <a:solidFill>
            <a:srgbClr val="7684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modelo de direccionamiento estratégico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7" name="Rectángulo: esquinas redondeadas 86">
            <a:extLst>
              <a:ext uri="{FF2B5EF4-FFF2-40B4-BE49-F238E27FC236}">
                <a16:creationId xmlns:a16="http://schemas.microsoft.com/office/drawing/2014/main" id="{B0B3A780-F5C1-71B3-225B-3C9CAAED6037}"/>
              </a:ext>
            </a:extLst>
          </p:cNvPr>
          <p:cNvSpPr/>
          <p:nvPr/>
        </p:nvSpPr>
        <p:spPr>
          <a:xfrm>
            <a:off x="6523705" y="2308535"/>
            <a:ext cx="2570304" cy="713150"/>
          </a:xfrm>
          <a:prstGeom prst="roundRect">
            <a:avLst/>
          </a:prstGeom>
          <a:solidFill>
            <a:srgbClr val="7684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modelo de direccionamiento estratégico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8" name="Rectángulo: esquinas redondeadas 86">
            <a:extLst>
              <a:ext uri="{FF2B5EF4-FFF2-40B4-BE49-F238E27FC236}">
                <a16:creationId xmlns:a16="http://schemas.microsoft.com/office/drawing/2014/main" id="{B0B3A780-F5C1-71B3-225B-3C9CAAED6037}"/>
              </a:ext>
            </a:extLst>
          </p:cNvPr>
          <p:cNvSpPr/>
          <p:nvPr/>
        </p:nvSpPr>
        <p:spPr>
          <a:xfrm>
            <a:off x="9358372" y="2308535"/>
            <a:ext cx="2570304" cy="713150"/>
          </a:xfrm>
          <a:prstGeom prst="roundRect">
            <a:avLst/>
          </a:prstGeom>
          <a:solidFill>
            <a:srgbClr val="7684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modelo de direccionamiento estratégico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92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33" grpId="0" animBg="1"/>
      <p:bldP spid="37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ángulo 35"/>
          <p:cNvSpPr/>
          <p:nvPr/>
        </p:nvSpPr>
        <p:spPr>
          <a:xfrm>
            <a:off x="2027238" y="312708"/>
            <a:ext cx="8831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494CD"/>
                </a:solidFill>
                <a:cs typeface="Calibri" panose="020F0502020204030204" pitchFamily="34" charset="0"/>
              </a:rPr>
              <a:t>INICIATIVAS ESTRATÉGICAS</a:t>
            </a:r>
          </a:p>
        </p:txBody>
      </p:sp>
      <p:grpSp>
        <p:nvGrpSpPr>
          <p:cNvPr id="199" name="Grupo 198"/>
          <p:cNvGrpSpPr/>
          <p:nvPr/>
        </p:nvGrpSpPr>
        <p:grpSpPr>
          <a:xfrm>
            <a:off x="1433942" y="606521"/>
            <a:ext cx="10090426" cy="6159153"/>
            <a:chOff x="692084" y="606521"/>
            <a:chExt cx="10090426" cy="6159153"/>
          </a:xfrm>
        </p:grpSpPr>
        <p:grpSp>
          <p:nvGrpSpPr>
            <p:cNvPr id="7" name="Grupo 6"/>
            <p:cNvGrpSpPr/>
            <p:nvPr/>
          </p:nvGrpSpPr>
          <p:grpSpPr>
            <a:xfrm rot="20284412">
              <a:off x="3864140" y="1950727"/>
              <a:ext cx="3397880" cy="3398326"/>
              <a:chOff x="3364248" y="1450769"/>
              <a:chExt cx="4397664" cy="4398242"/>
            </a:xfrm>
          </p:grpSpPr>
          <p:sp>
            <p:nvSpPr>
              <p:cNvPr id="138" name="Forma libre 137"/>
              <p:cNvSpPr/>
              <p:nvPr/>
            </p:nvSpPr>
            <p:spPr>
              <a:xfrm rot="5400000" flipH="1">
                <a:off x="4254593" y="1095688"/>
                <a:ext cx="930546" cy="1640709"/>
              </a:xfrm>
              <a:custGeom>
                <a:avLst/>
                <a:gdLst>
                  <a:gd name="connsiteX0" fmla="*/ 930546 w 930546"/>
                  <a:gd name="connsiteY0" fmla="*/ 0 h 1640709"/>
                  <a:gd name="connsiteX1" fmla="*/ 669197 w 930546"/>
                  <a:gd name="connsiteY1" fmla="*/ 0 h 1640709"/>
                  <a:gd name="connsiteX2" fmla="*/ 660342 w 930546"/>
                  <a:gd name="connsiteY2" fmla="*/ 175384 h 1640709"/>
                  <a:gd name="connsiteX3" fmla="*/ 102454 w 930546"/>
                  <a:gd name="connsiteY3" fmla="*/ 1348168 h 1640709"/>
                  <a:gd name="connsiteX4" fmla="*/ 0 w 930546"/>
                  <a:gd name="connsiteY4" fmla="*/ 1441283 h 1640709"/>
                  <a:gd name="connsiteX5" fmla="*/ 168711 w 930546"/>
                  <a:gd name="connsiteY5" fmla="*/ 1640709 h 1640709"/>
                  <a:gd name="connsiteX6" fmla="*/ 287255 w 930546"/>
                  <a:gd name="connsiteY6" fmla="*/ 1532969 h 1640709"/>
                  <a:gd name="connsiteX7" fmla="*/ 920341 w 930546"/>
                  <a:gd name="connsiteY7" fmla="*/ 202105 h 1640709"/>
                  <a:gd name="connsiteX8" fmla="*/ 930546 w 930546"/>
                  <a:gd name="connsiteY8" fmla="*/ 0 h 1640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546" h="1640709">
                    <a:moveTo>
                      <a:pt x="930546" y="0"/>
                    </a:moveTo>
                    <a:lnTo>
                      <a:pt x="669197" y="0"/>
                    </a:lnTo>
                    <a:lnTo>
                      <a:pt x="660342" y="175384"/>
                    </a:lnTo>
                    <a:cubicBezTo>
                      <a:pt x="614005" y="631651"/>
                      <a:pt x="409470" y="1041150"/>
                      <a:pt x="102454" y="1348168"/>
                    </a:cubicBezTo>
                    <a:lnTo>
                      <a:pt x="0" y="1441283"/>
                    </a:lnTo>
                    <a:lnTo>
                      <a:pt x="168711" y="1640709"/>
                    </a:lnTo>
                    <a:lnTo>
                      <a:pt x="287255" y="1532969"/>
                    </a:lnTo>
                    <a:cubicBezTo>
                      <a:pt x="635655" y="1184569"/>
                      <a:pt x="867759" y="719873"/>
                      <a:pt x="920341" y="202105"/>
                    </a:cubicBezTo>
                    <a:lnTo>
                      <a:pt x="930546" y="0"/>
                    </a:ln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39" name="Forma libre 138"/>
              <p:cNvSpPr/>
              <p:nvPr/>
            </p:nvSpPr>
            <p:spPr>
              <a:xfrm rot="5400000" flipH="1">
                <a:off x="5939160" y="1097550"/>
                <a:ext cx="825183" cy="1531621"/>
              </a:xfrm>
              <a:custGeom>
                <a:avLst/>
                <a:gdLst>
                  <a:gd name="connsiteX0" fmla="*/ 825183 w 825183"/>
                  <a:gd name="connsiteY0" fmla="*/ 1531621 h 1531621"/>
                  <a:gd name="connsiteX1" fmla="*/ 814978 w 825183"/>
                  <a:gd name="connsiteY1" fmla="*/ 1329516 h 1531621"/>
                  <a:gd name="connsiteX2" fmla="*/ 323902 w 825183"/>
                  <a:gd name="connsiteY2" fmla="*/ 154902 h 1531621"/>
                  <a:gd name="connsiteX3" fmla="*/ 183117 w 825183"/>
                  <a:gd name="connsiteY3" fmla="*/ 0 h 1531621"/>
                  <a:gd name="connsiteX4" fmla="*/ 0 w 825183"/>
                  <a:gd name="connsiteY4" fmla="*/ 186654 h 1531621"/>
                  <a:gd name="connsiteX5" fmla="*/ 122232 w 825183"/>
                  <a:gd name="connsiteY5" fmla="*/ 321144 h 1531621"/>
                  <a:gd name="connsiteX6" fmla="*/ 554979 w 825183"/>
                  <a:gd name="connsiteY6" fmla="*/ 1356237 h 1531621"/>
                  <a:gd name="connsiteX7" fmla="*/ 563834 w 825183"/>
                  <a:gd name="connsiteY7" fmla="*/ 1531621 h 1531621"/>
                  <a:gd name="connsiteX8" fmla="*/ 825183 w 825183"/>
                  <a:gd name="connsiteY8" fmla="*/ 1531621 h 153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5183" h="1531621">
                    <a:moveTo>
                      <a:pt x="825183" y="1531621"/>
                    </a:moveTo>
                    <a:lnTo>
                      <a:pt x="814978" y="1329516"/>
                    </a:lnTo>
                    <a:cubicBezTo>
                      <a:pt x="769907" y="885715"/>
                      <a:pt x="592944" y="480905"/>
                      <a:pt x="323902" y="154902"/>
                    </a:cubicBezTo>
                    <a:lnTo>
                      <a:pt x="183117" y="0"/>
                    </a:lnTo>
                    <a:lnTo>
                      <a:pt x="0" y="186654"/>
                    </a:lnTo>
                    <a:lnTo>
                      <a:pt x="122232" y="321144"/>
                    </a:lnTo>
                    <a:cubicBezTo>
                      <a:pt x="359317" y="608425"/>
                      <a:pt x="515261" y="965151"/>
                      <a:pt x="554979" y="1356237"/>
                    </a:cubicBezTo>
                    <a:lnTo>
                      <a:pt x="563834" y="1531621"/>
                    </a:lnTo>
                    <a:lnTo>
                      <a:pt x="825183" y="153162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40" name="Forma libre 139"/>
              <p:cNvSpPr/>
              <p:nvPr/>
            </p:nvSpPr>
            <p:spPr>
              <a:xfrm rot="5400000" flipH="1">
                <a:off x="6614571" y="2473974"/>
                <a:ext cx="1494744" cy="799938"/>
              </a:xfrm>
              <a:custGeom>
                <a:avLst/>
                <a:gdLst>
                  <a:gd name="connsiteX0" fmla="*/ 1494744 w 1494744"/>
                  <a:gd name="connsiteY0" fmla="*/ 613455 h 799938"/>
                  <a:gd name="connsiteX1" fmla="*/ 1371005 w 1494744"/>
                  <a:gd name="connsiteY1" fmla="*/ 500993 h 799938"/>
                  <a:gd name="connsiteX2" fmla="*/ 196391 w 1494744"/>
                  <a:gd name="connsiteY2" fmla="*/ 9917 h 799938"/>
                  <a:gd name="connsiteX3" fmla="*/ 0 w 1494744"/>
                  <a:gd name="connsiteY3" fmla="*/ 0 h 799938"/>
                  <a:gd name="connsiteX4" fmla="*/ 0 w 1494744"/>
                  <a:gd name="connsiteY4" fmla="*/ 261349 h 799938"/>
                  <a:gd name="connsiteX5" fmla="*/ 169670 w 1494744"/>
                  <a:gd name="connsiteY5" fmla="*/ 269916 h 799938"/>
                  <a:gd name="connsiteX6" fmla="*/ 1204763 w 1494744"/>
                  <a:gd name="connsiteY6" fmla="*/ 702663 h 799938"/>
                  <a:gd name="connsiteX7" fmla="*/ 1311793 w 1494744"/>
                  <a:gd name="connsiteY7" fmla="*/ 799938 h 799938"/>
                  <a:gd name="connsiteX8" fmla="*/ 1494744 w 1494744"/>
                  <a:gd name="connsiteY8" fmla="*/ 613455 h 799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4744" h="799938">
                    <a:moveTo>
                      <a:pt x="1494744" y="613455"/>
                    </a:moveTo>
                    <a:lnTo>
                      <a:pt x="1371005" y="500993"/>
                    </a:lnTo>
                    <a:cubicBezTo>
                      <a:pt x="1045001" y="231951"/>
                      <a:pt x="640192" y="54987"/>
                      <a:pt x="196391" y="9917"/>
                    </a:cubicBezTo>
                    <a:lnTo>
                      <a:pt x="0" y="0"/>
                    </a:lnTo>
                    <a:lnTo>
                      <a:pt x="0" y="261349"/>
                    </a:lnTo>
                    <a:lnTo>
                      <a:pt x="169670" y="269916"/>
                    </a:lnTo>
                    <a:cubicBezTo>
                      <a:pt x="560756" y="309633"/>
                      <a:pt x="917482" y="465577"/>
                      <a:pt x="1204763" y="702663"/>
                    </a:cubicBezTo>
                    <a:lnTo>
                      <a:pt x="1311793" y="799938"/>
                    </a:lnTo>
                    <a:lnTo>
                      <a:pt x="1494744" y="613455"/>
                    </a:lnTo>
                    <a:close/>
                  </a:path>
                </a:pathLst>
              </a:custGeom>
              <a:solidFill>
                <a:srgbClr val="56833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42" name="Forma libre 141"/>
              <p:cNvSpPr/>
              <p:nvPr/>
            </p:nvSpPr>
            <p:spPr>
              <a:xfrm rot="5400000" flipH="1">
                <a:off x="3016848" y="4025869"/>
                <a:ext cx="1494738" cy="799937"/>
              </a:xfrm>
              <a:custGeom>
                <a:avLst/>
                <a:gdLst>
                  <a:gd name="connsiteX0" fmla="*/ 1494738 w 1494738"/>
                  <a:gd name="connsiteY0" fmla="*/ 799937 h 799937"/>
                  <a:gd name="connsiteX1" fmla="*/ 1494738 w 1494738"/>
                  <a:gd name="connsiteY1" fmla="*/ 538588 h 799937"/>
                  <a:gd name="connsiteX2" fmla="*/ 1325072 w 1494738"/>
                  <a:gd name="connsiteY2" fmla="*/ 530021 h 799937"/>
                  <a:gd name="connsiteX3" fmla="*/ 289980 w 1494738"/>
                  <a:gd name="connsiteY3" fmla="*/ 97274 h 799937"/>
                  <a:gd name="connsiteX4" fmla="*/ 182950 w 1494738"/>
                  <a:gd name="connsiteY4" fmla="*/ 0 h 799937"/>
                  <a:gd name="connsiteX5" fmla="*/ 0 w 1494738"/>
                  <a:gd name="connsiteY5" fmla="*/ 186483 h 799937"/>
                  <a:gd name="connsiteX6" fmla="*/ 123738 w 1494738"/>
                  <a:gd name="connsiteY6" fmla="*/ 298944 h 799937"/>
                  <a:gd name="connsiteX7" fmla="*/ 1298351 w 1494738"/>
                  <a:gd name="connsiteY7" fmla="*/ 790020 h 799937"/>
                  <a:gd name="connsiteX8" fmla="*/ 1494738 w 1494738"/>
                  <a:gd name="connsiteY8" fmla="*/ 799937 h 799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4738" h="799937">
                    <a:moveTo>
                      <a:pt x="1494738" y="799937"/>
                    </a:moveTo>
                    <a:lnTo>
                      <a:pt x="1494738" y="538588"/>
                    </a:lnTo>
                    <a:lnTo>
                      <a:pt x="1325072" y="530021"/>
                    </a:lnTo>
                    <a:cubicBezTo>
                      <a:pt x="933986" y="490303"/>
                      <a:pt x="577261" y="334359"/>
                      <a:pt x="289980" y="97274"/>
                    </a:cubicBezTo>
                    <a:lnTo>
                      <a:pt x="182950" y="0"/>
                    </a:lnTo>
                    <a:lnTo>
                      <a:pt x="0" y="186483"/>
                    </a:lnTo>
                    <a:lnTo>
                      <a:pt x="123738" y="298944"/>
                    </a:lnTo>
                    <a:cubicBezTo>
                      <a:pt x="449741" y="567986"/>
                      <a:pt x="854550" y="744949"/>
                      <a:pt x="1298351" y="790020"/>
                    </a:cubicBezTo>
                    <a:lnTo>
                      <a:pt x="1494738" y="799937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43" name="Forma libre 142"/>
              <p:cNvSpPr/>
              <p:nvPr/>
            </p:nvSpPr>
            <p:spPr>
              <a:xfrm rot="5400000" flipH="1">
                <a:off x="6722525" y="4013935"/>
                <a:ext cx="1374854" cy="703921"/>
              </a:xfrm>
              <a:custGeom>
                <a:avLst/>
                <a:gdLst>
                  <a:gd name="connsiteX0" fmla="*/ 1374854 w 1374854"/>
                  <a:gd name="connsiteY0" fmla="*/ 261349 h 703921"/>
                  <a:gd name="connsiteX1" fmla="*/ 1374854 w 1374854"/>
                  <a:gd name="connsiteY1" fmla="*/ 0 h 703921"/>
                  <a:gd name="connsiteX2" fmla="*/ 1178467 w 1374854"/>
                  <a:gd name="connsiteY2" fmla="*/ 9917 h 703921"/>
                  <a:gd name="connsiteX3" fmla="*/ 3853 w 1374854"/>
                  <a:gd name="connsiteY3" fmla="*/ 500993 h 703921"/>
                  <a:gd name="connsiteX4" fmla="*/ 0 w 1374854"/>
                  <a:gd name="connsiteY4" fmla="*/ 504495 h 703921"/>
                  <a:gd name="connsiteX5" fmla="*/ 168711 w 1374854"/>
                  <a:gd name="connsiteY5" fmla="*/ 703921 h 703921"/>
                  <a:gd name="connsiteX6" fmla="*/ 170096 w 1374854"/>
                  <a:gd name="connsiteY6" fmla="*/ 702663 h 703921"/>
                  <a:gd name="connsiteX7" fmla="*/ 1205188 w 1374854"/>
                  <a:gd name="connsiteY7" fmla="*/ 269916 h 703921"/>
                  <a:gd name="connsiteX8" fmla="*/ 1374854 w 1374854"/>
                  <a:gd name="connsiteY8" fmla="*/ 261349 h 703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4854" h="703921">
                    <a:moveTo>
                      <a:pt x="1374854" y="261349"/>
                    </a:moveTo>
                    <a:lnTo>
                      <a:pt x="1374854" y="0"/>
                    </a:lnTo>
                    <a:lnTo>
                      <a:pt x="1178467" y="9917"/>
                    </a:lnTo>
                    <a:cubicBezTo>
                      <a:pt x="734666" y="54987"/>
                      <a:pt x="329857" y="231951"/>
                      <a:pt x="3853" y="500993"/>
                    </a:cubicBezTo>
                    <a:lnTo>
                      <a:pt x="0" y="504495"/>
                    </a:lnTo>
                    <a:lnTo>
                      <a:pt x="168711" y="703921"/>
                    </a:lnTo>
                    <a:lnTo>
                      <a:pt x="170096" y="702663"/>
                    </a:lnTo>
                    <a:cubicBezTo>
                      <a:pt x="457376" y="465577"/>
                      <a:pt x="814102" y="309633"/>
                      <a:pt x="1205188" y="269916"/>
                    </a:cubicBezTo>
                    <a:lnTo>
                      <a:pt x="1374854" y="26134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44" name="Forma libre 143"/>
              <p:cNvSpPr/>
              <p:nvPr/>
            </p:nvSpPr>
            <p:spPr>
              <a:xfrm rot="5400000" flipH="1">
                <a:off x="5941023" y="4563385"/>
                <a:ext cx="930543" cy="1640707"/>
              </a:xfrm>
              <a:custGeom>
                <a:avLst/>
                <a:gdLst>
                  <a:gd name="connsiteX0" fmla="*/ 930543 w 930543"/>
                  <a:gd name="connsiteY0" fmla="*/ 199426 h 1640707"/>
                  <a:gd name="connsiteX1" fmla="*/ 761832 w 930543"/>
                  <a:gd name="connsiteY1" fmla="*/ 0 h 1640707"/>
                  <a:gd name="connsiteX2" fmla="*/ 643291 w 930543"/>
                  <a:gd name="connsiteY2" fmla="*/ 107738 h 1640707"/>
                  <a:gd name="connsiteX3" fmla="*/ 10206 w 930543"/>
                  <a:gd name="connsiteY3" fmla="*/ 1438602 h 1640707"/>
                  <a:gd name="connsiteX4" fmla="*/ 0 w 930543"/>
                  <a:gd name="connsiteY4" fmla="*/ 1640707 h 1640707"/>
                  <a:gd name="connsiteX5" fmla="*/ 261349 w 930543"/>
                  <a:gd name="connsiteY5" fmla="*/ 1640707 h 1640707"/>
                  <a:gd name="connsiteX6" fmla="*/ 270205 w 930543"/>
                  <a:gd name="connsiteY6" fmla="*/ 1465323 h 1640707"/>
                  <a:gd name="connsiteX7" fmla="*/ 828093 w 930543"/>
                  <a:gd name="connsiteY7" fmla="*/ 292539 h 1640707"/>
                  <a:gd name="connsiteX8" fmla="*/ 930543 w 930543"/>
                  <a:gd name="connsiteY8" fmla="*/ 199426 h 164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543" h="1640707">
                    <a:moveTo>
                      <a:pt x="930543" y="199426"/>
                    </a:moveTo>
                    <a:lnTo>
                      <a:pt x="761832" y="0"/>
                    </a:lnTo>
                    <a:lnTo>
                      <a:pt x="643291" y="107738"/>
                    </a:lnTo>
                    <a:cubicBezTo>
                      <a:pt x="294891" y="456138"/>
                      <a:pt x="62788" y="920834"/>
                      <a:pt x="10206" y="1438602"/>
                    </a:cubicBezTo>
                    <a:lnTo>
                      <a:pt x="0" y="1640707"/>
                    </a:lnTo>
                    <a:lnTo>
                      <a:pt x="261349" y="1640707"/>
                    </a:lnTo>
                    <a:lnTo>
                      <a:pt x="270205" y="1465323"/>
                    </a:lnTo>
                    <a:cubicBezTo>
                      <a:pt x="316542" y="1009056"/>
                      <a:pt x="521076" y="599556"/>
                      <a:pt x="828093" y="292539"/>
                    </a:cubicBezTo>
                    <a:lnTo>
                      <a:pt x="930543" y="19942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45" name="Forma libre 144"/>
              <p:cNvSpPr/>
              <p:nvPr/>
            </p:nvSpPr>
            <p:spPr>
              <a:xfrm rot="5400000" flipH="1">
                <a:off x="4361818" y="4670608"/>
                <a:ext cx="825184" cy="1531621"/>
              </a:xfrm>
              <a:custGeom>
                <a:avLst/>
                <a:gdLst>
                  <a:gd name="connsiteX0" fmla="*/ 825184 w 825184"/>
                  <a:gd name="connsiteY0" fmla="*/ 1344968 h 1531621"/>
                  <a:gd name="connsiteX1" fmla="*/ 702952 w 825184"/>
                  <a:gd name="connsiteY1" fmla="*/ 1210477 h 1531621"/>
                  <a:gd name="connsiteX2" fmla="*/ 270205 w 825184"/>
                  <a:gd name="connsiteY2" fmla="*/ 175384 h 1531621"/>
                  <a:gd name="connsiteX3" fmla="*/ 261349 w 825184"/>
                  <a:gd name="connsiteY3" fmla="*/ 0 h 1531621"/>
                  <a:gd name="connsiteX4" fmla="*/ 0 w 825184"/>
                  <a:gd name="connsiteY4" fmla="*/ 0 h 1531621"/>
                  <a:gd name="connsiteX5" fmla="*/ 10206 w 825184"/>
                  <a:gd name="connsiteY5" fmla="*/ 202105 h 1531621"/>
                  <a:gd name="connsiteX6" fmla="*/ 501282 w 825184"/>
                  <a:gd name="connsiteY6" fmla="*/ 1376719 h 1531621"/>
                  <a:gd name="connsiteX7" fmla="*/ 642067 w 825184"/>
                  <a:gd name="connsiteY7" fmla="*/ 1531621 h 1531621"/>
                  <a:gd name="connsiteX8" fmla="*/ 825184 w 825184"/>
                  <a:gd name="connsiteY8" fmla="*/ 1344968 h 153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5184" h="1531621">
                    <a:moveTo>
                      <a:pt x="825184" y="1344968"/>
                    </a:moveTo>
                    <a:lnTo>
                      <a:pt x="702952" y="1210477"/>
                    </a:lnTo>
                    <a:cubicBezTo>
                      <a:pt x="465866" y="923196"/>
                      <a:pt x="309922" y="566470"/>
                      <a:pt x="270205" y="175384"/>
                    </a:cubicBezTo>
                    <a:lnTo>
                      <a:pt x="261349" y="0"/>
                    </a:lnTo>
                    <a:lnTo>
                      <a:pt x="0" y="0"/>
                    </a:lnTo>
                    <a:lnTo>
                      <a:pt x="10206" y="202105"/>
                    </a:lnTo>
                    <a:cubicBezTo>
                      <a:pt x="55276" y="645906"/>
                      <a:pt x="232240" y="1050715"/>
                      <a:pt x="501282" y="1376719"/>
                    </a:cubicBezTo>
                    <a:lnTo>
                      <a:pt x="642067" y="1531621"/>
                    </a:lnTo>
                    <a:lnTo>
                      <a:pt x="825184" y="1344968"/>
                    </a:lnTo>
                    <a:close/>
                  </a:path>
                </a:pathLst>
              </a:custGeom>
              <a:solidFill>
                <a:srgbClr val="0494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" name="Elipse 7"/>
            <p:cNvSpPr/>
            <p:nvPr/>
          </p:nvSpPr>
          <p:spPr>
            <a:xfrm>
              <a:off x="4404777" y="2486359"/>
              <a:ext cx="2274780" cy="22747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51" name="CuadroTexto 150">
              <a:extLst>
                <a:ext uri="{FF2B5EF4-FFF2-40B4-BE49-F238E27FC236}">
                  <a16:creationId xmlns:a16="http://schemas.microsoft.com/office/drawing/2014/main" id="{ADBBF04B-F94E-5E12-5B8B-8A461E679904}"/>
                </a:ext>
              </a:extLst>
            </p:cNvPr>
            <p:cNvSpPr txBox="1"/>
            <p:nvPr/>
          </p:nvSpPr>
          <p:spPr>
            <a:xfrm>
              <a:off x="8583815" y="3321950"/>
              <a:ext cx="219869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s-MX" dirty="0">
                  <a:solidFill>
                    <a:srgbClr val="FFC000"/>
                  </a:solidFill>
                </a:rPr>
                <a:t>Nueva estrategia de </a:t>
              </a:r>
            </a:p>
            <a:p>
              <a:r>
                <a:rPr lang="es-MX" dirty="0">
                  <a:solidFill>
                    <a:srgbClr val="FFC000"/>
                  </a:solidFill>
                </a:rPr>
                <a:t>comunicación y mercadeo</a:t>
              </a:r>
            </a:p>
          </p:txBody>
        </p:sp>
        <p:sp>
          <p:nvSpPr>
            <p:cNvPr id="152" name="CuadroTexto 151">
              <a:extLst>
                <a:ext uri="{FF2B5EF4-FFF2-40B4-BE49-F238E27FC236}">
                  <a16:creationId xmlns:a16="http://schemas.microsoft.com/office/drawing/2014/main" id="{676ADEFB-E8D1-9852-64F9-9EB0F5694E93}"/>
                </a:ext>
              </a:extLst>
            </p:cNvPr>
            <p:cNvSpPr txBox="1"/>
            <p:nvPr/>
          </p:nvSpPr>
          <p:spPr>
            <a:xfrm>
              <a:off x="7891892" y="5113639"/>
              <a:ext cx="1461217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s-MX" dirty="0">
                  <a:solidFill>
                    <a:srgbClr val="FF0000"/>
                  </a:solidFill>
                </a:rPr>
                <a:t>Grupo comercial y financiero</a:t>
              </a:r>
            </a:p>
          </p:txBody>
        </p:sp>
        <p:sp>
          <p:nvSpPr>
            <p:cNvPr id="153" name="CuadroTexto 152">
              <a:extLst>
                <a:ext uri="{FF2B5EF4-FFF2-40B4-BE49-F238E27FC236}">
                  <a16:creationId xmlns:a16="http://schemas.microsoft.com/office/drawing/2014/main" id="{4CCAD9E0-7A58-722A-FB66-E1AF502F1729}"/>
                </a:ext>
              </a:extLst>
            </p:cNvPr>
            <p:cNvSpPr txBox="1"/>
            <p:nvPr/>
          </p:nvSpPr>
          <p:spPr>
            <a:xfrm>
              <a:off x="5622222" y="5804362"/>
              <a:ext cx="111201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s-MX" dirty="0">
                  <a:solidFill>
                    <a:srgbClr val="0494CD"/>
                  </a:solidFill>
                </a:rPr>
                <a:t>App FORPO Plus</a:t>
              </a:r>
            </a:p>
          </p:txBody>
        </p:sp>
        <p:sp>
          <p:nvSpPr>
            <p:cNvPr id="154" name="CuadroTexto 153">
              <a:extLst>
                <a:ext uri="{FF2B5EF4-FFF2-40B4-BE49-F238E27FC236}">
                  <a16:creationId xmlns:a16="http://schemas.microsoft.com/office/drawing/2014/main" id="{61C3D8F4-30E5-F7AE-A658-9D4E0A4C1F55}"/>
                </a:ext>
              </a:extLst>
            </p:cNvPr>
            <p:cNvSpPr txBox="1"/>
            <p:nvPr/>
          </p:nvSpPr>
          <p:spPr>
            <a:xfrm>
              <a:off x="692084" y="5262495"/>
              <a:ext cx="244250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r"/>
              <a:r>
                <a:rPr lang="es-MX" dirty="0">
                  <a:solidFill>
                    <a:srgbClr val="C00000"/>
                  </a:solidFill>
                </a:rPr>
                <a:t>Optimización de la capacidad instalada (Edificio Comendador y Bodegas Funza)</a:t>
              </a:r>
            </a:p>
          </p:txBody>
        </p:sp>
        <p:sp>
          <p:nvSpPr>
            <p:cNvPr id="159" name="CuadroTexto 158">
              <a:extLst>
                <a:ext uri="{FF2B5EF4-FFF2-40B4-BE49-F238E27FC236}">
                  <a16:creationId xmlns:a16="http://schemas.microsoft.com/office/drawing/2014/main" id="{B6E61E59-7122-E78D-14F2-0E69F22BE4FB}"/>
                </a:ext>
              </a:extLst>
            </p:cNvPr>
            <p:cNvSpPr txBox="1"/>
            <p:nvPr/>
          </p:nvSpPr>
          <p:spPr>
            <a:xfrm>
              <a:off x="5907926" y="1049634"/>
              <a:ext cx="206781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l"/>
              <a:r>
                <a:rPr lang="es-MX" dirty="0">
                  <a:solidFill>
                    <a:srgbClr val="BF9000"/>
                  </a:solidFill>
                </a:rPr>
                <a:t>Alianzas estratégicas en las líneas de negocio </a:t>
              </a:r>
            </a:p>
          </p:txBody>
        </p:sp>
        <p:sp>
          <p:nvSpPr>
            <p:cNvPr id="162" name="CuadroTexto 161">
              <a:extLst>
                <a:ext uri="{FF2B5EF4-FFF2-40B4-BE49-F238E27FC236}">
                  <a16:creationId xmlns:a16="http://schemas.microsoft.com/office/drawing/2014/main" id="{877CFB00-08A4-F154-3AAE-1ED4CB97B4DB}"/>
                </a:ext>
              </a:extLst>
            </p:cNvPr>
            <p:cNvSpPr txBox="1"/>
            <p:nvPr/>
          </p:nvSpPr>
          <p:spPr>
            <a:xfrm>
              <a:off x="8194060" y="1708532"/>
              <a:ext cx="150297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r"/>
              <a:r>
                <a:rPr lang="es-MX" dirty="0">
                  <a:solidFill>
                    <a:srgbClr val="568336"/>
                  </a:solidFill>
                </a:rPr>
                <a:t>Nuevos clientes internacionales</a:t>
              </a:r>
            </a:p>
          </p:txBody>
        </p:sp>
        <p:sp>
          <p:nvSpPr>
            <p:cNvPr id="164" name="CuadroTexto 163">
              <a:extLst>
                <a:ext uri="{FF2B5EF4-FFF2-40B4-BE49-F238E27FC236}">
                  <a16:creationId xmlns:a16="http://schemas.microsoft.com/office/drawing/2014/main" id="{A11822D0-16F7-D31A-F7D7-571E86B9D393}"/>
                </a:ext>
              </a:extLst>
            </p:cNvPr>
            <p:cNvSpPr txBox="1"/>
            <p:nvPr/>
          </p:nvSpPr>
          <p:spPr>
            <a:xfrm>
              <a:off x="1502875" y="1556645"/>
              <a:ext cx="163628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r"/>
              <a:r>
                <a:rPr lang="es-MX" dirty="0">
                  <a:solidFill>
                    <a:srgbClr val="7030A0"/>
                  </a:solidFill>
                </a:rPr>
                <a:t>Fortalecimiento confecciones</a:t>
              </a:r>
            </a:p>
          </p:txBody>
        </p:sp>
        <p:sp>
          <p:nvSpPr>
            <p:cNvPr id="10" name="Elipse 9"/>
            <p:cNvSpPr/>
            <p:nvPr/>
          </p:nvSpPr>
          <p:spPr>
            <a:xfrm>
              <a:off x="3160857" y="1733572"/>
              <a:ext cx="263274" cy="263274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cxnSp>
          <p:nvCxnSpPr>
            <p:cNvPr id="15" name="Conector recto 14"/>
            <p:cNvCxnSpPr/>
            <p:nvPr/>
          </p:nvCxnSpPr>
          <p:spPr>
            <a:xfrm flipH="1" flipV="1">
              <a:off x="3284291" y="1850863"/>
              <a:ext cx="917590" cy="799552"/>
            </a:xfrm>
            <a:prstGeom prst="line">
              <a:avLst/>
            </a:prstGeom>
            <a:ln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8" name="Elipse 167"/>
            <p:cNvSpPr/>
            <p:nvPr/>
          </p:nvSpPr>
          <p:spPr>
            <a:xfrm>
              <a:off x="5582062" y="1172750"/>
              <a:ext cx="263274" cy="263274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cxnSp>
          <p:nvCxnSpPr>
            <p:cNvPr id="169" name="Conector recto 168"/>
            <p:cNvCxnSpPr/>
            <p:nvPr/>
          </p:nvCxnSpPr>
          <p:spPr>
            <a:xfrm flipV="1">
              <a:off x="5592649" y="1314407"/>
              <a:ext cx="123106" cy="713545"/>
            </a:xfrm>
            <a:prstGeom prst="line">
              <a:avLst/>
            </a:prstGeom>
            <a:ln>
              <a:solidFill>
                <a:srgbClr val="BF9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Elipse 169"/>
            <p:cNvSpPr/>
            <p:nvPr/>
          </p:nvSpPr>
          <p:spPr>
            <a:xfrm>
              <a:off x="8076444" y="1805603"/>
              <a:ext cx="263274" cy="263274"/>
            </a:xfrm>
            <a:prstGeom prst="ellipse">
              <a:avLst/>
            </a:prstGeom>
            <a:solidFill>
              <a:srgbClr val="568336"/>
            </a:solidFill>
            <a:ln>
              <a:solidFill>
                <a:srgbClr val="56833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cxnSp>
          <p:nvCxnSpPr>
            <p:cNvPr id="171" name="Conector recto 170"/>
            <p:cNvCxnSpPr/>
            <p:nvPr/>
          </p:nvCxnSpPr>
          <p:spPr>
            <a:xfrm flipV="1">
              <a:off x="6771276" y="1952625"/>
              <a:ext cx="1439274" cy="559116"/>
            </a:xfrm>
            <a:prstGeom prst="line">
              <a:avLst/>
            </a:prstGeom>
            <a:ln>
              <a:solidFill>
                <a:srgbClr val="56833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2" name="Elipse 171"/>
            <p:cNvSpPr/>
            <p:nvPr/>
          </p:nvSpPr>
          <p:spPr>
            <a:xfrm>
              <a:off x="8277370" y="3451923"/>
              <a:ext cx="263274" cy="263274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cxnSp>
          <p:nvCxnSpPr>
            <p:cNvPr id="173" name="Conector recto 172"/>
            <p:cNvCxnSpPr/>
            <p:nvPr/>
          </p:nvCxnSpPr>
          <p:spPr>
            <a:xfrm>
              <a:off x="7204911" y="3583560"/>
              <a:ext cx="1178934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" name="Elipse 173"/>
            <p:cNvSpPr/>
            <p:nvPr/>
          </p:nvSpPr>
          <p:spPr>
            <a:xfrm>
              <a:off x="7590895" y="5205079"/>
              <a:ext cx="263274" cy="2632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cxnSp>
          <p:nvCxnSpPr>
            <p:cNvPr id="175" name="Conector recto 174"/>
            <p:cNvCxnSpPr/>
            <p:nvPr/>
          </p:nvCxnSpPr>
          <p:spPr>
            <a:xfrm>
              <a:off x="6822563" y="4748726"/>
              <a:ext cx="897450" cy="59003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6" name="Elipse 175"/>
            <p:cNvSpPr/>
            <p:nvPr/>
          </p:nvSpPr>
          <p:spPr>
            <a:xfrm>
              <a:off x="5358948" y="5901115"/>
              <a:ext cx="263274" cy="263274"/>
            </a:xfrm>
            <a:prstGeom prst="ellipse">
              <a:avLst/>
            </a:prstGeom>
            <a:solidFill>
              <a:srgbClr val="0494CD"/>
            </a:solidFill>
            <a:ln>
              <a:solidFill>
                <a:srgbClr val="0494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rgbClr val="0494CD"/>
                </a:solidFill>
              </a:endParaRPr>
            </a:p>
          </p:txBody>
        </p:sp>
        <p:cxnSp>
          <p:nvCxnSpPr>
            <p:cNvPr id="177" name="Conector recto 176"/>
            <p:cNvCxnSpPr/>
            <p:nvPr/>
          </p:nvCxnSpPr>
          <p:spPr>
            <a:xfrm flipH="1">
              <a:off x="5486722" y="5323882"/>
              <a:ext cx="55446" cy="677277"/>
            </a:xfrm>
            <a:prstGeom prst="line">
              <a:avLst/>
            </a:prstGeom>
            <a:ln>
              <a:solidFill>
                <a:srgbClr val="0494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Elipse 177"/>
            <p:cNvSpPr/>
            <p:nvPr/>
          </p:nvSpPr>
          <p:spPr>
            <a:xfrm>
              <a:off x="3160857" y="5500190"/>
              <a:ext cx="263274" cy="26327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cxnSp>
          <p:nvCxnSpPr>
            <p:cNvPr id="179" name="Conector recto 178"/>
            <p:cNvCxnSpPr/>
            <p:nvPr/>
          </p:nvCxnSpPr>
          <p:spPr>
            <a:xfrm flipH="1">
              <a:off x="3281363" y="4683266"/>
              <a:ext cx="1057120" cy="955534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6" name="Imagen 185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32" t="6311" r="25732" b="4138"/>
            <a:stretch>
              <a:fillRect/>
            </a:stretch>
          </p:blipFill>
          <p:spPr>
            <a:xfrm>
              <a:off x="4413627" y="2479214"/>
              <a:ext cx="2274780" cy="2274780"/>
            </a:xfrm>
            <a:custGeom>
              <a:avLst/>
              <a:gdLst>
                <a:gd name="connsiteX0" fmla="*/ 1137390 w 2274780"/>
                <a:gd name="connsiteY0" fmla="*/ 0 h 2274780"/>
                <a:gd name="connsiteX1" fmla="*/ 2274780 w 2274780"/>
                <a:gd name="connsiteY1" fmla="*/ 1137390 h 2274780"/>
                <a:gd name="connsiteX2" fmla="*/ 1137390 w 2274780"/>
                <a:gd name="connsiteY2" fmla="*/ 2274780 h 2274780"/>
                <a:gd name="connsiteX3" fmla="*/ 0 w 2274780"/>
                <a:gd name="connsiteY3" fmla="*/ 1137390 h 2274780"/>
                <a:gd name="connsiteX4" fmla="*/ 1137390 w 2274780"/>
                <a:gd name="connsiteY4" fmla="*/ 0 h 2274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74780" h="2274780">
                  <a:moveTo>
                    <a:pt x="1137390" y="0"/>
                  </a:moveTo>
                  <a:cubicBezTo>
                    <a:pt x="1765553" y="0"/>
                    <a:pt x="2274780" y="509227"/>
                    <a:pt x="2274780" y="1137390"/>
                  </a:cubicBezTo>
                  <a:cubicBezTo>
                    <a:pt x="2274780" y="1765553"/>
                    <a:pt x="1765553" y="2274780"/>
                    <a:pt x="1137390" y="2274780"/>
                  </a:cubicBezTo>
                  <a:cubicBezTo>
                    <a:pt x="509227" y="2274780"/>
                    <a:pt x="0" y="1765553"/>
                    <a:pt x="0" y="1137390"/>
                  </a:cubicBezTo>
                  <a:cubicBezTo>
                    <a:pt x="0" y="509227"/>
                    <a:pt x="509227" y="0"/>
                    <a:pt x="1137390" y="0"/>
                  </a:cubicBezTo>
                  <a:close/>
                </a:path>
              </a:pathLst>
            </a:custGeom>
          </p:spPr>
        </p:pic>
        <p:sp>
          <p:nvSpPr>
            <p:cNvPr id="188" name="Elipse 187"/>
            <p:cNvSpPr/>
            <p:nvPr/>
          </p:nvSpPr>
          <p:spPr>
            <a:xfrm>
              <a:off x="4394200" y="2470106"/>
              <a:ext cx="2294207" cy="2278619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89" name="CuadroTexto 188">
              <a:extLst>
                <a:ext uri="{FF2B5EF4-FFF2-40B4-BE49-F238E27FC236}">
                  <a16:creationId xmlns:a16="http://schemas.microsoft.com/office/drawing/2014/main" id="{A11822D0-16F7-D31A-F7D7-571E86B9D393}"/>
                </a:ext>
              </a:extLst>
            </p:cNvPr>
            <p:cNvSpPr txBox="1"/>
            <p:nvPr/>
          </p:nvSpPr>
          <p:spPr>
            <a:xfrm>
              <a:off x="2887933" y="1153296"/>
              <a:ext cx="8091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s-MX" sz="4000" b="1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190" name="CuadroTexto 189">
              <a:extLst>
                <a:ext uri="{FF2B5EF4-FFF2-40B4-BE49-F238E27FC236}">
                  <a16:creationId xmlns:a16="http://schemas.microsoft.com/office/drawing/2014/main" id="{A11822D0-16F7-D31A-F7D7-571E86B9D393}"/>
                </a:ext>
              </a:extLst>
            </p:cNvPr>
            <p:cNvSpPr txBox="1"/>
            <p:nvPr/>
          </p:nvSpPr>
          <p:spPr>
            <a:xfrm>
              <a:off x="5309138" y="606521"/>
              <a:ext cx="8091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s-MX" sz="4000" b="1" dirty="0">
                  <a:solidFill>
                    <a:srgbClr val="BF9000"/>
                  </a:solidFill>
                </a:rPr>
                <a:t>2</a:t>
              </a:r>
            </a:p>
          </p:txBody>
        </p:sp>
        <p:sp>
          <p:nvSpPr>
            <p:cNvPr id="191" name="CuadroTexto 190">
              <a:extLst>
                <a:ext uri="{FF2B5EF4-FFF2-40B4-BE49-F238E27FC236}">
                  <a16:creationId xmlns:a16="http://schemas.microsoft.com/office/drawing/2014/main" id="{A11822D0-16F7-D31A-F7D7-571E86B9D393}"/>
                </a:ext>
              </a:extLst>
            </p:cNvPr>
            <p:cNvSpPr txBox="1"/>
            <p:nvPr/>
          </p:nvSpPr>
          <p:spPr>
            <a:xfrm>
              <a:off x="7803520" y="1202702"/>
              <a:ext cx="8091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s-MX" sz="4000" b="1" dirty="0">
                  <a:solidFill>
                    <a:srgbClr val="568336"/>
                  </a:solidFill>
                </a:rPr>
                <a:t>3</a:t>
              </a:r>
            </a:p>
          </p:txBody>
        </p:sp>
        <p:sp>
          <p:nvSpPr>
            <p:cNvPr id="192" name="CuadroTexto 191">
              <a:extLst>
                <a:ext uri="{FF2B5EF4-FFF2-40B4-BE49-F238E27FC236}">
                  <a16:creationId xmlns:a16="http://schemas.microsoft.com/office/drawing/2014/main" id="{A11822D0-16F7-D31A-F7D7-571E86B9D393}"/>
                </a:ext>
              </a:extLst>
            </p:cNvPr>
            <p:cNvSpPr txBox="1"/>
            <p:nvPr/>
          </p:nvSpPr>
          <p:spPr>
            <a:xfrm>
              <a:off x="7979284" y="2900060"/>
              <a:ext cx="8091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s-MX" sz="4000" b="1" dirty="0">
                  <a:solidFill>
                    <a:srgbClr val="FFC000"/>
                  </a:solidFill>
                </a:rPr>
                <a:t>4</a:t>
              </a:r>
            </a:p>
          </p:txBody>
        </p:sp>
        <p:sp>
          <p:nvSpPr>
            <p:cNvPr id="193" name="CuadroTexto 192">
              <a:extLst>
                <a:ext uri="{FF2B5EF4-FFF2-40B4-BE49-F238E27FC236}">
                  <a16:creationId xmlns:a16="http://schemas.microsoft.com/office/drawing/2014/main" id="{A11822D0-16F7-D31A-F7D7-571E86B9D393}"/>
                </a:ext>
              </a:extLst>
            </p:cNvPr>
            <p:cNvSpPr txBox="1"/>
            <p:nvPr/>
          </p:nvSpPr>
          <p:spPr>
            <a:xfrm>
              <a:off x="7353175" y="5336227"/>
              <a:ext cx="8091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s-MX" sz="4000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194" name="CuadroTexto 193">
              <a:extLst>
                <a:ext uri="{FF2B5EF4-FFF2-40B4-BE49-F238E27FC236}">
                  <a16:creationId xmlns:a16="http://schemas.microsoft.com/office/drawing/2014/main" id="{A11822D0-16F7-D31A-F7D7-571E86B9D393}"/>
                </a:ext>
              </a:extLst>
            </p:cNvPr>
            <p:cNvSpPr txBox="1"/>
            <p:nvPr/>
          </p:nvSpPr>
          <p:spPr>
            <a:xfrm>
              <a:off x="5083335" y="6057788"/>
              <a:ext cx="8091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s-MX" sz="4000" b="1" dirty="0">
                  <a:solidFill>
                    <a:srgbClr val="0494CD"/>
                  </a:solidFill>
                </a:rPr>
                <a:t>6</a:t>
              </a:r>
            </a:p>
          </p:txBody>
        </p:sp>
        <p:sp>
          <p:nvSpPr>
            <p:cNvPr id="195" name="CuadroTexto 194">
              <a:extLst>
                <a:ext uri="{FF2B5EF4-FFF2-40B4-BE49-F238E27FC236}">
                  <a16:creationId xmlns:a16="http://schemas.microsoft.com/office/drawing/2014/main" id="{A11822D0-16F7-D31A-F7D7-571E86B9D393}"/>
                </a:ext>
              </a:extLst>
            </p:cNvPr>
            <p:cNvSpPr txBox="1"/>
            <p:nvPr/>
          </p:nvSpPr>
          <p:spPr>
            <a:xfrm>
              <a:off x="2887933" y="5638800"/>
              <a:ext cx="80912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 sz="140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pPr algn="ctr"/>
              <a:r>
                <a:rPr lang="es-MX" sz="4000" b="1" dirty="0">
                  <a:solidFill>
                    <a:srgbClr val="C00000"/>
                  </a:solidFill>
                </a:rPr>
                <a:t>7</a:t>
              </a: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41" y="3242589"/>
            <a:ext cx="3212988" cy="88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39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4A30F27-0E80-2C2A-AEAE-7A267DBBC1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0763075" y="287290"/>
            <a:ext cx="1279947" cy="507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/>
          <p:nvPr/>
        </p:nvSpPr>
        <p:spPr>
          <a:xfrm>
            <a:off x="5275904" y="6639446"/>
            <a:ext cx="16401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Verdana" panose="020B0604030504040204" pitchFamily="34" charset="0"/>
              </a:rPr>
              <a:t>www.forpo.gov.co</a:t>
            </a:r>
          </a:p>
        </p:txBody>
      </p:sp>
      <p:pic>
        <p:nvPicPr>
          <p:cNvPr id="6" name="Imagen 5" descr="Un letrero de color blanco&#10;&#10;Descripción generada automáticamente con confianza media">
            <a:extLst>
              <a:ext uri="{FF2B5EF4-FFF2-40B4-BE49-F238E27FC236}">
                <a16:creationId xmlns:a16="http://schemas.microsoft.com/office/drawing/2014/main" id="{87CAAE2A-5092-89E6-DCC4-A1D83EE4322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774" y="257122"/>
            <a:ext cx="1446785" cy="57375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348513" y="287290"/>
            <a:ext cx="8831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494CD"/>
                </a:solidFill>
                <a:cs typeface="Calibri" panose="020F0502020204030204" pitchFamily="34" charset="0"/>
              </a:rPr>
              <a:t>RESPONSABILIDAD POR OBJETIVO ESTRATÉGICO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77778" y="2624168"/>
            <a:ext cx="10354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Revisión y proyección de actividades para dar cumplimiento a las metas estratégicas vigencia 2024.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2348513" y="3514349"/>
            <a:ext cx="530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Registro actividades plan de acción vigencia 2024</a:t>
            </a:r>
            <a:endParaRPr lang="es-CO" dirty="0"/>
          </a:p>
        </p:txBody>
      </p:sp>
      <p:sp>
        <p:nvSpPr>
          <p:cNvPr id="8" name="Rectángulo 7"/>
          <p:cNvSpPr/>
          <p:nvPr/>
        </p:nvSpPr>
        <p:spPr>
          <a:xfrm>
            <a:off x="3131293" y="4556048"/>
            <a:ext cx="872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Entrega plan de acción vigencia 2024, para revisión y aprobación Dirección General</a:t>
            </a:r>
            <a:endParaRPr lang="es-CO" dirty="0"/>
          </a:p>
        </p:txBody>
      </p:sp>
      <p:sp>
        <p:nvSpPr>
          <p:cNvPr id="10" name="Rectángulo 9"/>
          <p:cNvSpPr/>
          <p:nvPr/>
        </p:nvSpPr>
        <p:spPr>
          <a:xfrm>
            <a:off x="763049" y="1486496"/>
            <a:ext cx="7571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Socialización planeación estratégica y metas estratégicas vigencia 2024</a:t>
            </a:r>
            <a:endParaRPr lang="es-CO" dirty="0"/>
          </a:p>
        </p:txBody>
      </p:sp>
      <p:sp>
        <p:nvSpPr>
          <p:cNvPr id="3" name="Triángulo isósceles 2"/>
          <p:cNvSpPr/>
          <p:nvPr/>
        </p:nvSpPr>
        <p:spPr>
          <a:xfrm>
            <a:off x="0" y="1243913"/>
            <a:ext cx="1046204" cy="8649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23 </a:t>
            </a:r>
            <a:r>
              <a:rPr lang="es-CO" sz="1000" dirty="0"/>
              <a:t>Enero</a:t>
            </a:r>
          </a:p>
        </p:txBody>
      </p:sp>
      <p:sp>
        <p:nvSpPr>
          <p:cNvPr id="15" name="Triángulo isósceles 14"/>
          <p:cNvSpPr/>
          <p:nvPr/>
        </p:nvSpPr>
        <p:spPr>
          <a:xfrm>
            <a:off x="457200" y="2376347"/>
            <a:ext cx="1046204" cy="8649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23 </a:t>
            </a:r>
            <a:r>
              <a:rPr lang="es-CO" sz="1000" dirty="0"/>
              <a:t>Enero</a:t>
            </a:r>
          </a:p>
        </p:txBody>
      </p:sp>
      <p:sp>
        <p:nvSpPr>
          <p:cNvPr id="16" name="Triángulo isósceles 15"/>
          <p:cNvSpPr/>
          <p:nvPr/>
        </p:nvSpPr>
        <p:spPr>
          <a:xfrm>
            <a:off x="1425146" y="3266528"/>
            <a:ext cx="1046204" cy="8649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24 </a:t>
            </a:r>
            <a:r>
              <a:rPr lang="es-CO" sz="1000" dirty="0"/>
              <a:t>Enero</a:t>
            </a:r>
          </a:p>
        </p:txBody>
      </p:sp>
      <p:sp>
        <p:nvSpPr>
          <p:cNvPr id="17" name="Triángulo isósceles 16"/>
          <p:cNvSpPr/>
          <p:nvPr/>
        </p:nvSpPr>
        <p:spPr>
          <a:xfrm>
            <a:off x="2211859" y="4308227"/>
            <a:ext cx="1046204" cy="94751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25 - 26 </a:t>
            </a:r>
            <a:r>
              <a:rPr lang="es-CO" sz="1000" dirty="0"/>
              <a:t>Enero</a:t>
            </a:r>
          </a:p>
        </p:txBody>
      </p:sp>
      <p:sp>
        <p:nvSpPr>
          <p:cNvPr id="18" name="Triángulo isósceles 17"/>
          <p:cNvSpPr/>
          <p:nvPr/>
        </p:nvSpPr>
        <p:spPr>
          <a:xfrm>
            <a:off x="2928551" y="5413080"/>
            <a:ext cx="1046204" cy="86497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200" dirty="0"/>
              <a:t>31 </a:t>
            </a:r>
            <a:r>
              <a:rPr lang="es-CO" sz="1000" dirty="0"/>
              <a:t>Enero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3885055" y="5629084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Publicación plan de acción vigencia 2024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1359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: esquinas redondeadas 88">
            <a:extLst>
              <a:ext uri="{FF2B5EF4-FFF2-40B4-BE49-F238E27FC236}">
                <a16:creationId xmlns:a16="http://schemas.microsoft.com/office/drawing/2014/main" id="{59395D69-8D76-3CB6-F292-2370063CD60A}"/>
              </a:ext>
            </a:extLst>
          </p:cNvPr>
          <p:cNvSpPr/>
          <p:nvPr/>
        </p:nvSpPr>
        <p:spPr>
          <a:xfrm>
            <a:off x="1131490" y="2335641"/>
            <a:ext cx="2982821" cy="708721"/>
          </a:xfrm>
          <a:prstGeom prst="roundRect">
            <a:avLst/>
          </a:prstGeom>
          <a:solidFill>
            <a:srgbClr val="3256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</a:endParaRPr>
          </a:p>
        </p:txBody>
      </p:sp>
      <p:sp>
        <p:nvSpPr>
          <p:cNvPr id="44" name="Rectángulo: esquinas redondeadas 86">
            <a:extLst>
              <a:ext uri="{FF2B5EF4-FFF2-40B4-BE49-F238E27FC236}">
                <a16:creationId xmlns:a16="http://schemas.microsoft.com/office/drawing/2014/main" id="{E4F7867D-A1ED-8810-830C-65FB5EED631B}"/>
              </a:ext>
            </a:extLst>
          </p:cNvPr>
          <p:cNvSpPr/>
          <p:nvPr/>
        </p:nvSpPr>
        <p:spPr>
          <a:xfrm>
            <a:off x="8528295" y="2346965"/>
            <a:ext cx="2965204" cy="713150"/>
          </a:xfrm>
          <a:prstGeom prst="roundRect">
            <a:avLst/>
          </a:prstGeom>
          <a:solidFill>
            <a:srgbClr val="3256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</a:endParaRPr>
          </a:p>
        </p:txBody>
      </p:sp>
      <p:sp>
        <p:nvSpPr>
          <p:cNvPr id="45" name="Rectángulo: esquinas redondeadas 87">
            <a:extLst>
              <a:ext uri="{FF2B5EF4-FFF2-40B4-BE49-F238E27FC236}">
                <a16:creationId xmlns:a16="http://schemas.microsoft.com/office/drawing/2014/main" id="{10BA43C1-8E96-E25A-B804-CA1C13D9758E}"/>
              </a:ext>
            </a:extLst>
          </p:cNvPr>
          <p:cNvSpPr/>
          <p:nvPr/>
        </p:nvSpPr>
        <p:spPr>
          <a:xfrm>
            <a:off x="4114311" y="1756238"/>
            <a:ext cx="4323415" cy="701068"/>
          </a:xfrm>
          <a:prstGeom prst="roundRect">
            <a:avLst/>
          </a:prstGeom>
          <a:solidFill>
            <a:srgbClr val="3256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1B052A3-2137-A0A9-057B-65DB44C64D0A}"/>
              </a:ext>
            </a:extLst>
          </p:cNvPr>
          <p:cNvSpPr txBox="1"/>
          <p:nvPr/>
        </p:nvSpPr>
        <p:spPr>
          <a:xfrm>
            <a:off x="250155" y="837957"/>
            <a:ext cx="553998" cy="12794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OBJETIVOS ESTRATÉGICOS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9D98B6F-4986-96F1-D4DB-B9388D309985}"/>
              </a:ext>
            </a:extLst>
          </p:cNvPr>
          <p:cNvSpPr txBox="1"/>
          <p:nvPr/>
        </p:nvSpPr>
        <p:spPr>
          <a:xfrm>
            <a:off x="323913" y="2045916"/>
            <a:ext cx="369332" cy="1153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ESTRATEGIAS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2F07FA5-4BD3-912E-EC29-DAEFC08F0F9F}"/>
              </a:ext>
            </a:extLst>
          </p:cNvPr>
          <p:cNvSpPr txBox="1"/>
          <p:nvPr/>
        </p:nvSpPr>
        <p:spPr>
          <a:xfrm>
            <a:off x="297389" y="3351472"/>
            <a:ext cx="369332" cy="31726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METAS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46E5855-764A-3EDD-6BD5-D76A42DED0FC}"/>
              </a:ext>
            </a:extLst>
          </p:cNvPr>
          <p:cNvSpPr txBox="1"/>
          <p:nvPr/>
        </p:nvSpPr>
        <p:spPr>
          <a:xfrm>
            <a:off x="8496528" y="3199389"/>
            <a:ext cx="3181887" cy="2770950"/>
          </a:xfrm>
          <a:prstGeom prst="rect">
            <a:avLst/>
          </a:prstGeom>
          <a:solidFill>
            <a:srgbClr val="8EA8D8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Suscribir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5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negocios jurídicos nuevos para el servicio de operaciones de comercio exterior al año 2026.</a:t>
            </a:r>
          </a:p>
          <a:p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ES" u="sng" dirty="0">
                <a:solidFill>
                  <a:srgbClr val="4472C4">
                    <a:lumMod val="50000"/>
                  </a:srgbClr>
                </a:solidFill>
              </a:rPr>
              <a:t>SUBDIRECCIÓN OPERATIVA Y OPERACIONES DE COMERCIO EXTERIOR</a:t>
            </a:r>
          </a:p>
          <a:p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Establecer un procedimiento para la nacionalización de los negocios jurídicos que involucren importación de bienes; así como el desarrollo de acciones para la consecución de un nuevo cliente que garantice el incremento de los ingresos</a:t>
            </a:r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9E54ED0-D2AA-6F9E-030A-42579C58AF2E}"/>
              </a:ext>
            </a:extLst>
          </p:cNvPr>
          <p:cNvSpPr txBox="1"/>
          <p:nvPr/>
        </p:nvSpPr>
        <p:spPr>
          <a:xfrm>
            <a:off x="1110723" y="3069349"/>
            <a:ext cx="2909105" cy="3253952"/>
          </a:xfrm>
          <a:prstGeom prst="rect">
            <a:avLst/>
          </a:prstGeom>
          <a:solidFill>
            <a:srgbClr val="8EA8D8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Incrementar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los ingresos por concepto de créditos en un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20%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al año 2026.</a:t>
            </a:r>
            <a:r>
              <a:rPr lang="es-ES" b="0" dirty="0">
                <a:solidFill>
                  <a:srgbClr val="4472C4">
                    <a:lumMod val="50000"/>
                  </a:srgbClr>
                </a:solidFill>
              </a:rPr>
              <a:t> </a:t>
            </a:r>
          </a:p>
          <a:p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ES" u="sng" dirty="0">
                <a:solidFill>
                  <a:srgbClr val="4472C4">
                    <a:lumMod val="50000"/>
                  </a:srgbClr>
                </a:solidFill>
              </a:rPr>
              <a:t>GRUPO CRÉDITO  Y CARTERA.</a:t>
            </a: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2024 </a:t>
            </a:r>
            <a:r>
              <a:rPr lang="es-CO" b="0" u="sng" dirty="0">
                <a:solidFill>
                  <a:srgbClr val="4472C4">
                    <a:lumMod val="50000"/>
                  </a:srgbClr>
                </a:solidFill>
              </a:rPr>
              <a:t>R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ealizar un estudio de tasas de interés en el mercado y establecer una nueva tasas y líneas de crédito con interés diferencial, que incremente los ingresos por este concepto en un 15% con relación al año 2023.</a:t>
            </a:r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3C0BE3-47A5-EBFB-E481-5C3518AB9B32}"/>
              </a:ext>
            </a:extLst>
          </p:cNvPr>
          <p:cNvSpPr txBox="1"/>
          <p:nvPr/>
        </p:nvSpPr>
        <p:spPr>
          <a:xfrm>
            <a:off x="4313464" y="2496468"/>
            <a:ext cx="3998150" cy="3840832"/>
          </a:xfrm>
          <a:prstGeom prst="rect">
            <a:avLst/>
          </a:prstGeom>
          <a:solidFill>
            <a:srgbClr val="8EA8D8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sz="900" dirty="0">
                <a:solidFill>
                  <a:srgbClr val="4472C4">
                    <a:lumMod val="50000"/>
                  </a:srgbClr>
                </a:solidFill>
              </a:rPr>
              <a:t>Generar un incremento en el recaudo de los negocios  jurídicos en un 30% al año 2026</a:t>
            </a:r>
            <a:r>
              <a:rPr lang="es-MX" sz="900" b="0" dirty="0">
                <a:solidFill>
                  <a:srgbClr val="4472C4">
                    <a:lumMod val="50000"/>
                  </a:srgbClr>
                </a:solidFill>
              </a:rPr>
              <a:t>.</a:t>
            </a:r>
          </a:p>
          <a:p>
            <a:endParaRPr lang="es-ES" sz="900" u="sng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ES" sz="900" u="sng" dirty="0">
                <a:solidFill>
                  <a:srgbClr val="4472C4">
                    <a:lumMod val="50000"/>
                  </a:srgbClr>
                </a:solidFill>
              </a:rPr>
              <a:t>SUBDIRECCIÓN OPERATIVA Y GRUPO CONVENIOS Y CONTRATOS- INFRAESTRUCTURA</a:t>
            </a:r>
          </a:p>
          <a:p>
            <a:r>
              <a:rPr lang="es-CO" sz="900" u="sng" dirty="0">
                <a:solidFill>
                  <a:srgbClr val="4472C4">
                    <a:lumMod val="50000"/>
                  </a:srgbClr>
                </a:solidFill>
              </a:rPr>
              <a:t>2024. </a:t>
            </a:r>
            <a:r>
              <a:rPr lang="es-CO" sz="900" b="0" dirty="0">
                <a:solidFill>
                  <a:srgbClr val="4472C4">
                    <a:lumMod val="50000"/>
                  </a:srgbClr>
                </a:solidFill>
              </a:rPr>
              <a:t>crear un grupo comercial y financiero, responsable de la consecución de nuevos clientes, que determine el adecuado valor del ingreso de la administración del FORPO, de acuerdo con el tipo de convenio o contrato a suscribir.</a:t>
            </a:r>
          </a:p>
          <a:p>
            <a:endParaRPr lang="es-CO" sz="900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CO" sz="900" dirty="0">
                <a:solidFill>
                  <a:srgbClr val="4472C4">
                    <a:lumMod val="50000"/>
                  </a:srgbClr>
                </a:solidFill>
              </a:rPr>
              <a:t>2024</a:t>
            </a:r>
            <a:r>
              <a:rPr lang="es-CO" sz="900" b="0" dirty="0">
                <a:solidFill>
                  <a:srgbClr val="4472C4">
                    <a:lumMod val="50000"/>
                  </a:srgbClr>
                </a:solidFill>
              </a:rPr>
              <a:t>. Generar un recaudo por negocios jurídicos con entidades estatales incluido la confección de productos por valor de $155,000 millones, e incrementar el recaudo por cada vigencia en un 10% con relación al año anterior, mediante el recaudo de los negocios jurídicos con las entidades estatales</a:t>
            </a:r>
            <a:endParaRPr lang="es-MX" sz="900" b="0" dirty="0">
              <a:solidFill>
                <a:srgbClr val="4472C4">
                  <a:lumMod val="50000"/>
                </a:srgbClr>
              </a:solidFill>
            </a:endParaRPr>
          </a:p>
          <a:p>
            <a:endParaRPr lang="es-MX" sz="900" b="0" dirty="0">
              <a:solidFill>
                <a:srgbClr val="4472C4">
                  <a:lumMod val="50000"/>
                </a:srgbClr>
              </a:solidFill>
            </a:endParaRPr>
          </a:p>
          <a:p>
            <a:endParaRPr lang="es-MX" sz="900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sz="1000" dirty="0">
                <a:solidFill>
                  <a:srgbClr val="4472C4">
                    <a:lumMod val="50000"/>
                  </a:srgbClr>
                </a:solidFill>
              </a:rPr>
              <a:t>Aumentar al año 2026 un 6% en el margen de utilidad bruta en la confección de productos en el estado de resultados.</a:t>
            </a:r>
          </a:p>
          <a:p>
            <a:endParaRPr lang="es-MX" sz="900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ES" sz="900" u="sng" dirty="0">
                <a:solidFill>
                  <a:srgbClr val="4472C4">
                    <a:lumMod val="50000"/>
                  </a:srgbClr>
                </a:solidFill>
              </a:rPr>
              <a:t>SUBDIRECCIÓN OPERATIVA Y FÁBRICA DE CONFECCIONES</a:t>
            </a:r>
          </a:p>
          <a:p>
            <a:r>
              <a:rPr lang="es-CO" sz="800" dirty="0">
                <a:solidFill>
                  <a:srgbClr val="4472C4">
                    <a:lumMod val="50000"/>
                  </a:srgbClr>
                </a:solidFill>
              </a:rPr>
              <a:t>Incrementar </a:t>
            </a:r>
            <a:r>
              <a:rPr lang="es-CO" sz="800" b="0" dirty="0">
                <a:solidFill>
                  <a:srgbClr val="4472C4">
                    <a:lumMod val="50000"/>
                  </a:srgbClr>
                </a:solidFill>
              </a:rPr>
              <a:t>un margen de utilidad bruta de la confección de productos en el resultado del ejercicio financiero de FACON en un 6% y aumentar en un 2% por vigencia acorde al promedio de las ultimas años</a:t>
            </a:r>
            <a:r>
              <a:rPr lang="es-CO" sz="900" b="0" dirty="0">
                <a:solidFill>
                  <a:srgbClr val="4472C4">
                    <a:lumMod val="50000"/>
                  </a:srgbClr>
                </a:solidFill>
              </a:rPr>
              <a:t>.</a:t>
            </a:r>
            <a:endParaRPr lang="es-ES" sz="900" b="0" dirty="0">
              <a:solidFill>
                <a:srgbClr val="4472C4">
                  <a:lumMod val="50000"/>
                </a:srgbClr>
              </a:solidFill>
            </a:endParaRPr>
          </a:p>
          <a:p>
            <a:endParaRPr lang="es-CO" sz="1100" b="0" dirty="0">
              <a:solidFill>
                <a:srgbClr val="4472C4">
                  <a:lumMod val="50000"/>
                </a:srgb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866846" y="356699"/>
            <a:ext cx="2713568" cy="712238"/>
            <a:chOff x="4393017" y="145907"/>
            <a:chExt cx="2713568" cy="712238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FDD9BD8D-B854-C2A3-107E-FAFD391B7C63}"/>
                </a:ext>
              </a:extLst>
            </p:cNvPr>
            <p:cNvSpPr/>
            <p:nvPr/>
          </p:nvSpPr>
          <p:spPr>
            <a:xfrm>
              <a:off x="4393017" y="145907"/>
              <a:ext cx="2713568" cy="7122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dirty="0">
                <a:solidFill>
                  <a:prstClr val="white"/>
                </a:solidFill>
              </a:endParaRPr>
            </a:p>
          </p:txBody>
        </p:sp>
        <p:pic>
          <p:nvPicPr>
            <p:cNvPr id="53" name="Gráfico 13" descr="Dinero con relleno sólido">
              <a:extLst>
                <a:ext uri="{FF2B5EF4-FFF2-40B4-BE49-F238E27FC236}">
                  <a16:creationId xmlns:a16="http://schemas.microsoft.com/office/drawing/2014/main" id="{C5707C19-0568-461C-7453-104796C8C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9648" y="161164"/>
              <a:ext cx="767862" cy="6817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CC8B6000-BB74-D4EB-4AD1-FB89DC8E8323}"/>
                </a:ext>
              </a:extLst>
            </p:cNvPr>
            <p:cNvSpPr txBox="1"/>
            <p:nvPr/>
          </p:nvSpPr>
          <p:spPr>
            <a:xfrm>
              <a:off x="5390097" y="348138"/>
              <a:ext cx="1707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FINANCIERA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110723" y="1045820"/>
            <a:ext cx="10382775" cy="721230"/>
            <a:chOff x="1424248" y="1087499"/>
            <a:chExt cx="10382775" cy="721230"/>
          </a:xfrm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5C13746D-610A-D627-347F-3024622C899E}"/>
                </a:ext>
              </a:extLst>
            </p:cNvPr>
            <p:cNvSpPr/>
            <p:nvPr/>
          </p:nvSpPr>
          <p:spPr>
            <a:xfrm>
              <a:off x="1424248" y="1087499"/>
              <a:ext cx="10382775" cy="7212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sp>
          <p:nvSpPr>
            <p:cNvPr id="55" name="Rectángulo: esquinas redondeadas 20">
              <a:extLst>
                <a:ext uri="{FF2B5EF4-FFF2-40B4-BE49-F238E27FC236}">
                  <a16:creationId xmlns:a16="http://schemas.microsoft.com/office/drawing/2014/main" id="{CBD7DECD-85D7-626B-DBC0-94D42D22C8AD}"/>
                </a:ext>
              </a:extLst>
            </p:cNvPr>
            <p:cNvSpPr/>
            <p:nvPr/>
          </p:nvSpPr>
          <p:spPr>
            <a:xfrm>
              <a:off x="4455787" y="1215686"/>
              <a:ext cx="3907476" cy="471628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CO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Sostener e incrementar la rentabilidad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Rectángulo: esquinas redondeadas 88">
            <a:extLst>
              <a:ext uri="{FF2B5EF4-FFF2-40B4-BE49-F238E27FC236}">
                <a16:creationId xmlns:a16="http://schemas.microsoft.com/office/drawing/2014/main" id="{59395D69-8D76-3CB6-F292-2370063CD60A}"/>
              </a:ext>
            </a:extLst>
          </p:cNvPr>
          <p:cNvSpPr/>
          <p:nvPr/>
        </p:nvSpPr>
        <p:spPr>
          <a:xfrm>
            <a:off x="1425125" y="2311707"/>
            <a:ext cx="2341510" cy="70872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</a:rPr>
              <a:t>Incrementar el porcentaje de ingresos en la línea de créditos</a:t>
            </a:r>
            <a:endParaRPr lang="es-CO" sz="1100" dirty="0">
              <a:solidFill>
                <a:prstClr val="white"/>
              </a:solidFill>
            </a:endParaRPr>
          </a:p>
        </p:txBody>
      </p:sp>
      <p:sp>
        <p:nvSpPr>
          <p:cNvPr id="60" name="Rectángulo: esquinas redondeadas 86">
            <a:extLst>
              <a:ext uri="{FF2B5EF4-FFF2-40B4-BE49-F238E27FC236}">
                <a16:creationId xmlns:a16="http://schemas.microsoft.com/office/drawing/2014/main" id="{E4F7867D-A1ED-8810-830C-65FB5EED631B}"/>
              </a:ext>
            </a:extLst>
          </p:cNvPr>
          <p:cNvSpPr/>
          <p:nvPr/>
        </p:nvSpPr>
        <p:spPr>
          <a:xfrm>
            <a:off x="8591011" y="2346965"/>
            <a:ext cx="2623090" cy="71315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</a:rPr>
              <a:t>Incrementar los negocios en trámites aduaneros para la importación y exportación de productos</a:t>
            </a:r>
            <a:endParaRPr lang="es-CO" sz="1100" dirty="0">
              <a:solidFill>
                <a:prstClr val="white"/>
              </a:solidFill>
            </a:endParaRPr>
          </a:p>
        </p:txBody>
      </p:sp>
      <p:sp>
        <p:nvSpPr>
          <p:cNvPr id="61" name="Rectángulo: esquinas redondeadas 87">
            <a:extLst>
              <a:ext uri="{FF2B5EF4-FFF2-40B4-BE49-F238E27FC236}">
                <a16:creationId xmlns:a16="http://schemas.microsoft.com/office/drawing/2014/main" id="{10BA43C1-8E96-E25A-B804-CA1C13D9758E}"/>
              </a:ext>
            </a:extLst>
          </p:cNvPr>
          <p:cNvSpPr/>
          <p:nvPr/>
        </p:nvSpPr>
        <p:spPr>
          <a:xfrm>
            <a:off x="4204880" y="1781225"/>
            <a:ext cx="3628046" cy="70106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050" dirty="0">
                <a:solidFill>
                  <a:prstClr val="white"/>
                </a:solidFill>
              </a:rPr>
              <a:t>Incrementar los ingresos mediante el fortalecimiento de los procesos comerciales y financieros</a:t>
            </a:r>
            <a:endParaRPr lang="es-CO" sz="1050" dirty="0">
              <a:solidFill>
                <a:prstClr val="white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977811" y="0"/>
            <a:ext cx="8831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494CD"/>
                </a:solidFill>
                <a:cs typeface="Calibri" panose="020F0502020204030204" pitchFamily="34" charset="0"/>
              </a:rPr>
              <a:t>RESPONSABILIDAD POR OBJETIVO ESTRATÉGICO</a:t>
            </a:r>
          </a:p>
        </p:txBody>
      </p:sp>
    </p:spTree>
    <p:extLst>
      <p:ext uri="{BB962C8B-B14F-4D97-AF65-F5344CB8AC3E}">
        <p14:creationId xmlns:p14="http://schemas.microsoft.com/office/powerpoint/2010/main" val="411052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39" grpId="0" animBg="1"/>
      <p:bldP spid="40" grpId="0" animBg="1"/>
      <p:bldP spid="41" grpId="0" animBg="1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: esquinas redondeadas 88">
            <a:extLst>
              <a:ext uri="{FF2B5EF4-FFF2-40B4-BE49-F238E27FC236}">
                <a16:creationId xmlns:a16="http://schemas.microsoft.com/office/drawing/2014/main" id="{627065CD-E44F-A65B-F1A5-257481FABC72}"/>
              </a:ext>
            </a:extLst>
          </p:cNvPr>
          <p:cNvSpPr/>
          <p:nvPr/>
        </p:nvSpPr>
        <p:spPr>
          <a:xfrm>
            <a:off x="4712247" y="2380910"/>
            <a:ext cx="3181887" cy="708721"/>
          </a:xfrm>
          <a:prstGeom prst="roundRect">
            <a:avLst/>
          </a:prstGeom>
          <a:solidFill>
            <a:srgbClr val="39BCB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ángulo: esquinas redondeadas 86">
            <a:extLst>
              <a:ext uri="{FF2B5EF4-FFF2-40B4-BE49-F238E27FC236}">
                <a16:creationId xmlns:a16="http://schemas.microsoft.com/office/drawing/2014/main" id="{B075ED2C-FE91-438E-C38B-0F797EB5205C}"/>
              </a:ext>
            </a:extLst>
          </p:cNvPr>
          <p:cNvSpPr/>
          <p:nvPr/>
        </p:nvSpPr>
        <p:spPr>
          <a:xfrm>
            <a:off x="1113120" y="2367574"/>
            <a:ext cx="3181648" cy="713150"/>
          </a:xfrm>
          <a:prstGeom prst="roundRect">
            <a:avLst/>
          </a:prstGeom>
          <a:solidFill>
            <a:srgbClr val="39BCB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ángulo: esquinas redondeadas 87">
            <a:extLst>
              <a:ext uri="{FF2B5EF4-FFF2-40B4-BE49-F238E27FC236}">
                <a16:creationId xmlns:a16="http://schemas.microsoft.com/office/drawing/2014/main" id="{2C4E6C46-969E-795E-7F46-BC7A4B0C9173}"/>
              </a:ext>
            </a:extLst>
          </p:cNvPr>
          <p:cNvSpPr/>
          <p:nvPr/>
        </p:nvSpPr>
        <p:spPr>
          <a:xfrm>
            <a:off x="8311613" y="2359047"/>
            <a:ext cx="3181887" cy="701068"/>
          </a:xfrm>
          <a:prstGeom prst="roundRect">
            <a:avLst/>
          </a:prstGeom>
          <a:solidFill>
            <a:srgbClr val="39BCB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0C3B7FB-9B39-16C2-24C5-D5DAEA50C0B9}"/>
              </a:ext>
            </a:extLst>
          </p:cNvPr>
          <p:cNvSpPr txBox="1"/>
          <p:nvPr/>
        </p:nvSpPr>
        <p:spPr>
          <a:xfrm>
            <a:off x="1113120" y="3579155"/>
            <a:ext cx="3181647" cy="2747242"/>
          </a:xfrm>
          <a:prstGeom prst="rect">
            <a:avLst/>
          </a:prstGeom>
          <a:solidFill>
            <a:srgbClr val="D0ECEC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Lograr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un incremento al año 2026 en la satisfacción del cliente de un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10%.</a:t>
            </a:r>
          </a:p>
          <a:p>
            <a:endParaRPr lang="es-MX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u="sng" dirty="0">
                <a:solidFill>
                  <a:srgbClr val="4472C4">
                    <a:lumMod val="50000"/>
                  </a:srgbClr>
                </a:solidFill>
              </a:rPr>
              <a:t>SUBDIRECCIÓN OPERATIVA – PROCESOS MISIONALES Y ATEUS</a:t>
            </a: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2024. 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Definir y aplicar una herramienta de medición de la satisfacción del cliente, que permita determinar el porcentaje real actual de la Entidad para establecer la línea base.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9CADDD5-9BCD-A08C-739B-DE1C870FA0B9}"/>
              </a:ext>
            </a:extLst>
          </p:cNvPr>
          <p:cNvSpPr txBox="1"/>
          <p:nvPr/>
        </p:nvSpPr>
        <p:spPr>
          <a:xfrm>
            <a:off x="4712248" y="3601014"/>
            <a:ext cx="3181886" cy="2721994"/>
          </a:xfrm>
          <a:prstGeom prst="rect">
            <a:avLst/>
          </a:prstGeom>
          <a:solidFill>
            <a:srgbClr val="D0ECEC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Mantener 8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negocios jurídicos con clientes activos al año 2026.</a:t>
            </a:r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  <a:p>
            <a:endParaRPr lang="es-CO" b="0" u="sng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u="sng" dirty="0">
                <a:solidFill>
                  <a:srgbClr val="4472C4">
                    <a:lumMod val="50000"/>
                  </a:srgbClr>
                </a:solidFill>
              </a:rPr>
              <a:t>SUBDIRECCIÓN OPERATIVA – PROCESOS MISIONALES Y ATEUS</a:t>
            </a: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2024. 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Desarrollar acciones de  fidelización del cliente, bajo estándares de buen trato, cumplimiento y oportunidad.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2498CCE-05BC-2114-8134-5D0B0F5C025E}"/>
              </a:ext>
            </a:extLst>
          </p:cNvPr>
          <p:cNvSpPr txBox="1"/>
          <p:nvPr/>
        </p:nvSpPr>
        <p:spPr>
          <a:xfrm>
            <a:off x="8249365" y="3471146"/>
            <a:ext cx="3880387" cy="2927599"/>
          </a:xfrm>
          <a:prstGeom prst="rect">
            <a:avLst/>
          </a:prstGeom>
          <a:solidFill>
            <a:srgbClr val="D0ECEC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Incrementar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las transacciones de bienes y servicios a través del app en un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20%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al año 2026.</a:t>
            </a:r>
          </a:p>
          <a:p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u="sng" dirty="0">
                <a:solidFill>
                  <a:srgbClr val="4472C4">
                    <a:lumMod val="50000"/>
                  </a:srgbClr>
                </a:solidFill>
              </a:rPr>
              <a:t>SUBDIRECCIÓN OPERATIVA – TECNOLOGIAS DE LA INFORMACIÓN Y CRÉDITOS</a:t>
            </a: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2024. 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Implementar y fomentar el uso de una  aplicación para dispositivos móviles y desktop, para el registro de solicitudes y transacciones de bienes y servicios, que permitan lograr mayor cobertura especialmente en la Colombia profunda.</a:t>
            </a:r>
          </a:p>
          <a:p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Atender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a los clientes de la Colombia profunda del personal activo de la Policía Nacional mediante el otorgamiento de créditos en un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20%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al año 2026.</a:t>
            </a:r>
          </a:p>
          <a:p>
            <a:endParaRPr lang="es-MX" u="sng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u="sng" dirty="0">
                <a:solidFill>
                  <a:srgbClr val="4472C4">
                    <a:lumMod val="50000"/>
                  </a:srgbClr>
                </a:solidFill>
              </a:rPr>
              <a:t>CRÉDITOS</a:t>
            </a:r>
            <a:endParaRPr lang="es-ES" sz="1400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870391E-9D98-D229-8D6E-866EC290D957}"/>
              </a:ext>
            </a:extLst>
          </p:cNvPr>
          <p:cNvSpPr txBox="1"/>
          <p:nvPr/>
        </p:nvSpPr>
        <p:spPr>
          <a:xfrm>
            <a:off x="212055" y="837957"/>
            <a:ext cx="553998" cy="12794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OBJETIVOS ESTRATÉGICOS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2DE71C-4F87-358B-7EDA-F13031E33E76}"/>
              </a:ext>
            </a:extLst>
          </p:cNvPr>
          <p:cNvSpPr txBox="1"/>
          <p:nvPr/>
        </p:nvSpPr>
        <p:spPr>
          <a:xfrm>
            <a:off x="285813" y="2045916"/>
            <a:ext cx="369332" cy="1153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ESTRATEGIAS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E35D526-96E2-1902-ECAE-DCA7899B8A53}"/>
              </a:ext>
            </a:extLst>
          </p:cNvPr>
          <p:cNvSpPr txBox="1"/>
          <p:nvPr/>
        </p:nvSpPr>
        <p:spPr>
          <a:xfrm>
            <a:off x="270882" y="3348643"/>
            <a:ext cx="369332" cy="31726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METAS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660900" y="148623"/>
            <a:ext cx="2713565" cy="712238"/>
            <a:chOff x="114248" y="-1258485"/>
            <a:chExt cx="2713565" cy="71223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6555275D-65F1-2508-B497-FBD5F9227756}"/>
                </a:ext>
              </a:extLst>
            </p:cNvPr>
            <p:cNvSpPr/>
            <p:nvPr/>
          </p:nvSpPr>
          <p:spPr>
            <a:xfrm>
              <a:off x="114248" y="-1258485"/>
              <a:ext cx="2713565" cy="712238"/>
            </a:xfrm>
            <a:prstGeom prst="rect">
              <a:avLst/>
            </a:prstGeom>
            <a:solidFill>
              <a:srgbClr val="35BFC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pic>
          <p:nvPicPr>
            <p:cNvPr id="21" name="Gráfico 15" descr="Apretón de manos con relleno sólido">
              <a:extLst>
                <a:ext uri="{FF2B5EF4-FFF2-40B4-BE49-F238E27FC236}">
                  <a16:creationId xmlns:a16="http://schemas.microsoft.com/office/drawing/2014/main" id="{BD547DFE-5E98-EDED-A5CC-B115056B34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0882" y="-1243189"/>
              <a:ext cx="767776" cy="68164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A988BF9D-ADF7-29E2-CAAF-FF3C77D16CBC}"/>
                </a:ext>
              </a:extLst>
            </p:cNvPr>
            <p:cNvSpPr txBox="1"/>
            <p:nvPr/>
          </p:nvSpPr>
          <p:spPr>
            <a:xfrm>
              <a:off x="1111325" y="-1056254"/>
              <a:ext cx="1707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CLIENTE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1113120" y="1044409"/>
            <a:ext cx="10380380" cy="715154"/>
            <a:chOff x="2331834" y="-1261401"/>
            <a:chExt cx="10380380" cy="71515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4DA74724-76D9-2F92-FC58-91A82DC1FBEB}"/>
                </a:ext>
              </a:extLst>
            </p:cNvPr>
            <p:cNvSpPr/>
            <p:nvPr/>
          </p:nvSpPr>
          <p:spPr>
            <a:xfrm>
              <a:off x="2331834" y="-1261401"/>
              <a:ext cx="10380380" cy="715154"/>
            </a:xfrm>
            <a:prstGeom prst="rect">
              <a:avLst/>
            </a:prstGeom>
            <a:solidFill>
              <a:srgbClr val="D4F2F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sp>
          <p:nvSpPr>
            <p:cNvPr id="23" name="Rectángulo: esquinas redondeadas 21">
              <a:extLst>
                <a:ext uri="{FF2B5EF4-FFF2-40B4-BE49-F238E27FC236}">
                  <a16:creationId xmlns:a16="http://schemas.microsoft.com/office/drawing/2014/main" id="{0AB52CEA-8E74-ECA9-40EC-738CC66FA281}"/>
                </a:ext>
              </a:extLst>
            </p:cNvPr>
            <p:cNvSpPr/>
            <p:nvPr/>
          </p:nvSpPr>
          <p:spPr>
            <a:xfrm>
              <a:off x="7910078" y="-1119414"/>
              <a:ext cx="3116002" cy="491972"/>
            </a:xfrm>
            <a:prstGeom prst="roundRect">
              <a:avLst/>
            </a:prstGeom>
            <a:solidFill>
              <a:srgbClr val="35BFC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Ampliar la cobertura a los clientes de la Colombia profunda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4" name="Rectángulo: esquinas redondeadas 22">
              <a:extLst>
                <a:ext uri="{FF2B5EF4-FFF2-40B4-BE49-F238E27FC236}">
                  <a16:creationId xmlns:a16="http://schemas.microsoft.com/office/drawing/2014/main" id="{29797E1E-00F1-D8D2-5C8C-3AF00663AEFE}"/>
                </a:ext>
              </a:extLst>
            </p:cNvPr>
            <p:cNvSpPr/>
            <p:nvPr/>
          </p:nvSpPr>
          <p:spPr>
            <a:xfrm>
              <a:off x="2397479" y="-1119414"/>
              <a:ext cx="3116002" cy="491972"/>
            </a:xfrm>
            <a:prstGeom prst="roundRect">
              <a:avLst/>
            </a:prstGeom>
            <a:solidFill>
              <a:srgbClr val="35BFC2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Satisfacer las necesidades y fidelizar al cliente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1" name="Rectángulo: esquinas redondeadas 88">
            <a:extLst>
              <a:ext uri="{FF2B5EF4-FFF2-40B4-BE49-F238E27FC236}">
                <a16:creationId xmlns:a16="http://schemas.microsoft.com/office/drawing/2014/main" id="{627065CD-E44F-A65B-F1A5-257481FABC72}"/>
              </a:ext>
            </a:extLst>
          </p:cNvPr>
          <p:cNvSpPr/>
          <p:nvPr/>
        </p:nvSpPr>
        <p:spPr>
          <a:xfrm>
            <a:off x="5430882" y="2392426"/>
            <a:ext cx="1744618" cy="70872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Lograr la fidelización con los clientes</a:t>
            </a:r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Rectángulo: esquinas redondeadas 86">
            <a:extLst>
              <a:ext uri="{FF2B5EF4-FFF2-40B4-BE49-F238E27FC236}">
                <a16:creationId xmlns:a16="http://schemas.microsoft.com/office/drawing/2014/main" id="{B075ED2C-FE91-438E-C38B-0F797EB5205C}"/>
              </a:ext>
            </a:extLst>
          </p:cNvPr>
          <p:cNvSpPr/>
          <p:nvPr/>
        </p:nvSpPr>
        <p:spPr>
          <a:xfrm>
            <a:off x="1798692" y="2380910"/>
            <a:ext cx="1770008" cy="71315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Incrementar la satisfacción del cliente</a:t>
            </a:r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Rectángulo: esquinas redondeadas 87">
            <a:extLst>
              <a:ext uri="{FF2B5EF4-FFF2-40B4-BE49-F238E27FC236}">
                <a16:creationId xmlns:a16="http://schemas.microsoft.com/office/drawing/2014/main" id="{2C4E6C46-969E-795E-7F46-BC7A4B0C9173}"/>
              </a:ext>
            </a:extLst>
          </p:cNvPr>
          <p:cNvSpPr/>
          <p:nvPr/>
        </p:nvSpPr>
        <p:spPr>
          <a:xfrm>
            <a:off x="8921211" y="2359047"/>
            <a:ext cx="1962690" cy="70106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herramientas tecnológicas </a:t>
            </a:r>
            <a:endParaRPr lang="es-CO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67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ángulo: esquinas redondeadas 88">
            <a:extLst>
              <a:ext uri="{FF2B5EF4-FFF2-40B4-BE49-F238E27FC236}">
                <a16:creationId xmlns:a16="http://schemas.microsoft.com/office/drawing/2014/main" id="{82B64279-498A-FA99-CA4D-AD65528EFB46}"/>
              </a:ext>
            </a:extLst>
          </p:cNvPr>
          <p:cNvSpPr/>
          <p:nvPr/>
        </p:nvSpPr>
        <p:spPr>
          <a:xfrm>
            <a:off x="8311852" y="2383911"/>
            <a:ext cx="3181648" cy="708721"/>
          </a:xfrm>
          <a:prstGeom prst="roundRect">
            <a:avLst/>
          </a:prstGeom>
          <a:solidFill>
            <a:srgbClr val="55A8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endParaRPr lang="es-ES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Rectángulo: esquinas redondeadas 88">
            <a:extLst>
              <a:ext uri="{FF2B5EF4-FFF2-40B4-BE49-F238E27FC236}">
                <a16:creationId xmlns:a16="http://schemas.microsoft.com/office/drawing/2014/main" id="{82B64279-498A-FA99-CA4D-AD65528EFB46}"/>
              </a:ext>
            </a:extLst>
          </p:cNvPr>
          <p:cNvSpPr/>
          <p:nvPr/>
        </p:nvSpPr>
        <p:spPr>
          <a:xfrm>
            <a:off x="4712486" y="2383911"/>
            <a:ext cx="3181648" cy="708721"/>
          </a:xfrm>
          <a:prstGeom prst="roundRect">
            <a:avLst/>
          </a:prstGeom>
          <a:solidFill>
            <a:srgbClr val="55A8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endParaRPr lang="es-ES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ctángulo: esquinas redondeadas 87">
            <a:extLst>
              <a:ext uri="{FF2B5EF4-FFF2-40B4-BE49-F238E27FC236}">
                <a16:creationId xmlns:a16="http://schemas.microsoft.com/office/drawing/2014/main" id="{200C2AED-14BD-7FEA-AC61-020567DFDA6F}"/>
              </a:ext>
            </a:extLst>
          </p:cNvPr>
          <p:cNvSpPr/>
          <p:nvPr/>
        </p:nvSpPr>
        <p:spPr>
          <a:xfrm>
            <a:off x="8654514" y="2361268"/>
            <a:ext cx="2496086" cy="70106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Desarrollar productos y servicios diferenciales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8F536CF-BD2B-7FBC-6D90-5AF329B1705B}"/>
              </a:ext>
            </a:extLst>
          </p:cNvPr>
          <p:cNvSpPr txBox="1"/>
          <p:nvPr/>
        </p:nvSpPr>
        <p:spPr>
          <a:xfrm>
            <a:off x="1113120" y="3327299"/>
            <a:ext cx="3181648" cy="2999098"/>
          </a:xfrm>
          <a:prstGeom prst="rect">
            <a:avLst/>
          </a:prstGeom>
          <a:solidFill>
            <a:srgbClr val="D8E6F4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Fortalecer  al 100%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líneas de negocio a partir del modelo de reingeniería al año 2026.</a:t>
            </a:r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  <a:p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u="sng" dirty="0">
                <a:solidFill>
                  <a:srgbClr val="4472C4">
                    <a:lumMod val="50000"/>
                  </a:srgbClr>
                </a:solidFill>
              </a:rPr>
              <a:t>SUBDIRECCIÓN OPERATIVA – PROCESOS MISIONALES</a:t>
            </a:r>
            <a:endParaRPr lang="es-CO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2024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 Elaborar diagnóstico y evaluación de las líneas de negocio, con el fin de crear acciones para la optimización de las mismas, en conjunto con el nuevo Grupo comercial y financiero</a:t>
            </a:r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EB7F4BA-72C2-9CEE-BCF0-8D037558D9FF}"/>
              </a:ext>
            </a:extLst>
          </p:cNvPr>
          <p:cNvSpPr txBox="1"/>
          <p:nvPr/>
        </p:nvSpPr>
        <p:spPr>
          <a:xfrm>
            <a:off x="4712486" y="3342236"/>
            <a:ext cx="3181647" cy="2971536"/>
          </a:xfrm>
          <a:prstGeom prst="rect">
            <a:avLst/>
          </a:prstGeom>
          <a:solidFill>
            <a:srgbClr val="D8E6F4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Crear 1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nueva línea de negocio enfocada en la industrialización y comercialización de bienes y servicios al año 2026.</a:t>
            </a:r>
          </a:p>
          <a:p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u="sng" dirty="0">
                <a:solidFill>
                  <a:srgbClr val="4472C4">
                    <a:lumMod val="50000"/>
                  </a:srgbClr>
                </a:solidFill>
              </a:rPr>
              <a:t>SUBDIRECCIÓN OPERATIVA – </a:t>
            </a:r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FÁBRICA DE CONFECCIONES - INFRAESTRUCTURA</a:t>
            </a:r>
            <a:endParaRPr lang="es-CO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2024 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Estructurar y activar una nueva línea de negocios enfocada en la industrialización y comercialización de bienes y servicios.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7286C7B-9D4D-9617-EA1A-C53DF6F21B35}"/>
              </a:ext>
            </a:extLst>
          </p:cNvPr>
          <p:cNvSpPr txBox="1"/>
          <p:nvPr/>
        </p:nvSpPr>
        <p:spPr>
          <a:xfrm>
            <a:off x="8200361" y="3348642"/>
            <a:ext cx="3848204" cy="3415229"/>
          </a:xfrm>
          <a:prstGeom prst="rect">
            <a:avLst/>
          </a:prstGeom>
          <a:solidFill>
            <a:srgbClr val="D8E6F4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Desarrollar 1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nuevo producto con características diferenciales al año 2026.</a:t>
            </a:r>
            <a:br>
              <a:rPr lang="es-MX" b="0" dirty="0">
                <a:solidFill>
                  <a:srgbClr val="4472C4">
                    <a:lumMod val="50000"/>
                  </a:srgbClr>
                </a:solidFill>
              </a:rPr>
            </a:br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Lograr 3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alianzas estratégicas para la comercialización de bienes y servicios diferenciales al año 2026. </a:t>
            </a:r>
            <a:br>
              <a:rPr lang="es-MX" b="0" dirty="0">
                <a:solidFill>
                  <a:srgbClr val="4472C4">
                    <a:lumMod val="50000"/>
                  </a:srgbClr>
                </a:solidFill>
              </a:rPr>
            </a:br>
            <a:br>
              <a:rPr lang="es-MX" b="0" dirty="0">
                <a:solidFill>
                  <a:srgbClr val="4472C4">
                    <a:lumMod val="50000"/>
                  </a:srgbClr>
                </a:solidFill>
              </a:rPr>
            </a:b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Lograr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la comercialización internacional de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1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bien y/o servicio prestado por el FORPO al año 2026.</a:t>
            </a:r>
          </a:p>
          <a:p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u="sng" dirty="0">
                <a:solidFill>
                  <a:srgbClr val="4472C4">
                    <a:lumMod val="50000"/>
                  </a:srgbClr>
                </a:solidFill>
              </a:rPr>
              <a:t>SUBDIRECCIÓN OPERATIVA – PROCESOS MISIONALES</a:t>
            </a:r>
            <a:endParaRPr lang="es-CO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2024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Implementar la fabricación de un nuevo producto con características diferenciales en el sector.</a:t>
            </a:r>
          </a:p>
          <a:p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Lograr 1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alianzas estratégicas para la comercialización de bienes y servicios diferenciales</a:t>
            </a:r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EDDFE8C-ECDF-6B52-4DCE-EDA7AD99BDED}"/>
              </a:ext>
            </a:extLst>
          </p:cNvPr>
          <p:cNvSpPr txBox="1"/>
          <p:nvPr/>
        </p:nvSpPr>
        <p:spPr>
          <a:xfrm>
            <a:off x="46955" y="837957"/>
            <a:ext cx="553998" cy="12794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OBJETIVOS ESTRATÉGICOS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6A1E054C-8584-97CD-7067-C75B155FEC1F}"/>
              </a:ext>
            </a:extLst>
          </p:cNvPr>
          <p:cNvSpPr txBox="1"/>
          <p:nvPr/>
        </p:nvSpPr>
        <p:spPr>
          <a:xfrm>
            <a:off x="120713" y="2045916"/>
            <a:ext cx="369332" cy="1153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ESTRATEGIAS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373928B0-4E52-B5FB-68E0-50842F2B6DFD}"/>
              </a:ext>
            </a:extLst>
          </p:cNvPr>
          <p:cNvSpPr txBox="1"/>
          <p:nvPr/>
        </p:nvSpPr>
        <p:spPr>
          <a:xfrm>
            <a:off x="105782" y="3348643"/>
            <a:ext cx="369332" cy="31726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METAS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4673600" y="160181"/>
            <a:ext cx="2696652" cy="712238"/>
            <a:chOff x="194084" y="1085818"/>
            <a:chExt cx="2696652" cy="712238"/>
          </a:xfrm>
        </p:grpSpPr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85163BF5-85C4-8736-3816-E3CCCB323916}"/>
                </a:ext>
              </a:extLst>
            </p:cNvPr>
            <p:cNvSpPr/>
            <p:nvPr/>
          </p:nvSpPr>
          <p:spPr>
            <a:xfrm>
              <a:off x="194084" y="1085818"/>
              <a:ext cx="2696652" cy="712238"/>
            </a:xfrm>
            <a:prstGeom prst="rect">
              <a:avLst/>
            </a:prstGeom>
            <a:solidFill>
              <a:srgbClr val="52AAD8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pic>
          <p:nvPicPr>
            <p:cNvPr id="23" name="Gráfico 12" descr="Flujo de trabajo con relleno sólido">
              <a:extLst>
                <a:ext uri="{FF2B5EF4-FFF2-40B4-BE49-F238E27FC236}">
                  <a16:creationId xmlns:a16="http://schemas.microsoft.com/office/drawing/2014/main" id="{93923D91-8BC7-0DE8-5519-E2E1259C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5612" y="1101114"/>
              <a:ext cx="767776" cy="68164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CuadroTexto 33">
              <a:extLst>
                <a:ext uri="{FF2B5EF4-FFF2-40B4-BE49-F238E27FC236}">
                  <a16:creationId xmlns:a16="http://schemas.microsoft.com/office/drawing/2014/main" id="{CC928923-7CD0-38CC-7AD5-7F180F4D73E1}"/>
                </a:ext>
              </a:extLst>
            </p:cNvPr>
            <p:cNvSpPr txBox="1"/>
            <p:nvPr/>
          </p:nvSpPr>
          <p:spPr>
            <a:xfrm>
              <a:off x="1176055" y="1180327"/>
              <a:ext cx="1707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PROCESOS</a:t>
              </a:r>
            </a:p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INTERNOS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113120" y="1096141"/>
            <a:ext cx="10380380" cy="712238"/>
            <a:chOff x="2398172" y="1085818"/>
            <a:chExt cx="10380380" cy="712238"/>
          </a:xfrm>
        </p:grpSpPr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67AB1E63-5438-4F3E-E5A0-2591ADA2AC36}"/>
                </a:ext>
              </a:extLst>
            </p:cNvPr>
            <p:cNvSpPr/>
            <p:nvPr/>
          </p:nvSpPr>
          <p:spPr>
            <a:xfrm>
              <a:off x="2398172" y="1085818"/>
              <a:ext cx="10380380" cy="712238"/>
            </a:xfrm>
            <a:prstGeom prst="rect">
              <a:avLst/>
            </a:prstGeom>
            <a:solidFill>
              <a:srgbClr val="DCECF9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sp>
          <p:nvSpPr>
            <p:cNvPr id="35" name="Rectángulo: esquinas redondeadas 23">
              <a:extLst>
                <a:ext uri="{FF2B5EF4-FFF2-40B4-BE49-F238E27FC236}">
                  <a16:creationId xmlns:a16="http://schemas.microsoft.com/office/drawing/2014/main" id="{21F1508C-5A27-EF00-184B-181B0DF5149D}"/>
                </a:ext>
              </a:extLst>
            </p:cNvPr>
            <p:cNvSpPr/>
            <p:nvPr/>
          </p:nvSpPr>
          <p:spPr>
            <a:xfrm>
              <a:off x="2488086" y="1172658"/>
              <a:ext cx="3091734" cy="505563"/>
            </a:xfrm>
            <a:prstGeom prst="roundRect">
              <a:avLst/>
            </a:prstGeom>
            <a:solidFill>
              <a:srgbClr val="52AAD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Potenciar líneas de negocio</a:t>
              </a:r>
            </a:p>
          </p:txBody>
        </p:sp>
        <p:sp>
          <p:nvSpPr>
            <p:cNvPr id="36" name="Rectángulo: esquinas redondeadas 84">
              <a:extLst>
                <a:ext uri="{FF2B5EF4-FFF2-40B4-BE49-F238E27FC236}">
                  <a16:creationId xmlns:a16="http://schemas.microsoft.com/office/drawing/2014/main" id="{069D4E85-AD4B-0964-7BE1-DF99BF791364}"/>
                </a:ext>
              </a:extLst>
            </p:cNvPr>
            <p:cNvSpPr/>
            <p:nvPr/>
          </p:nvSpPr>
          <p:spPr>
            <a:xfrm>
              <a:off x="7880018" y="1197984"/>
              <a:ext cx="3210791" cy="454912"/>
            </a:xfrm>
            <a:prstGeom prst="roundRect">
              <a:avLst/>
            </a:prstGeom>
            <a:solidFill>
              <a:srgbClr val="52AAD8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Diversificar productos y servicios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Rectángulo: esquinas redondeadas 88">
            <a:extLst>
              <a:ext uri="{FF2B5EF4-FFF2-40B4-BE49-F238E27FC236}">
                <a16:creationId xmlns:a16="http://schemas.microsoft.com/office/drawing/2014/main" id="{82B64279-498A-FA99-CA4D-AD65528EFB46}"/>
              </a:ext>
            </a:extLst>
          </p:cNvPr>
          <p:cNvSpPr/>
          <p:nvPr/>
        </p:nvSpPr>
        <p:spPr>
          <a:xfrm>
            <a:off x="5392782" y="2367574"/>
            <a:ext cx="1820818" cy="70872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Crear nuevas líneas de negocio</a:t>
            </a:r>
          </a:p>
        </p:txBody>
      </p:sp>
      <p:sp>
        <p:nvSpPr>
          <p:cNvPr id="38" name="Rectángulo: esquinas redondeadas 88">
            <a:extLst>
              <a:ext uri="{FF2B5EF4-FFF2-40B4-BE49-F238E27FC236}">
                <a16:creationId xmlns:a16="http://schemas.microsoft.com/office/drawing/2014/main" id="{82B64279-498A-FA99-CA4D-AD65528EFB46}"/>
              </a:ext>
            </a:extLst>
          </p:cNvPr>
          <p:cNvSpPr/>
          <p:nvPr/>
        </p:nvSpPr>
        <p:spPr>
          <a:xfrm>
            <a:off x="1113120" y="2383911"/>
            <a:ext cx="3181648" cy="708721"/>
          </a:xfrm>
          <a:prstGeom prst="roundRect">
            <a:avLst/>
          </a:prstGeom>
          <a:solidFill>
            <a:srgbClr val="55A8D4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endParaRPr lang="es-ES" sz="1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Rectángulo: esquinas redondeadas 88">
            <a:extLst>
              <a:ext uri="{FF2B5EF4-FFF2-40B4-BE49-F238E27FC236}">
                <a16:creationId xmlns:a16="http://schemas.microsoft.com/office/drawing/2014/main" id="{82B64279-498A-FA99-CA4D-AD65528EFB46}"/>
              </a:ext>
            </a:extLst>
          </p:cNvPr>
          <p:cNvSpPr/>
          <p:nvPr/>
        </p:nvSpPr>
        <p:spPr>
          <a:xfrm>
            <a:off x="1673305" y="2367574"/>
            <a:ext cx="1767834" cy="70872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Realizar reingeniería de las líneas de negocio</a:t>
            </a:r>
          </a:p>
        </p:txBody>
      </p:sp>
    </p:spTree>
    <p:extLst>
      <p:ext uri="{BB962C8B-B14F-4D97-AF65-F5344CB8AC3E}">
        <p14:creationId xmlns:p14="http://schemas.microsoft.com/office/powerpoint/2010/main" val="36134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0" grpId="0" animBg="1"/>
      <p:bldP spid="26" grpId="0"/>
      <p:bldP spid="27" grpId="0" animBg="1"/>
      <p:bldP spid="28" grpId="0" animBg="1"/>
      <p:bldP spid="29" grpId="0" animBg="1"/>
      <p:bldP spid="24" grpId="0"/>
      <p:bldP spid="38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: esquinas redondeadas 88">
            <a:extLst>
              <a:ext uri="{FF2B5EF4-FFF2-40B4-BE49-F238E27FC236}">
                <a16:creationId xmlns:a16="http://schemas.microsoft.com/office/drawing/2014/main" id="{30AC440C-A8BD-26AA-E5A0-240ACBAE6DF5}"/>
              </a:ext>
            </a:extLst>
          </p:cNvPr>
          <p:cNvSpPr/>
          <p:nvPr/>
        </p:nvSpPr>
        <p:spPr>
          <a:xfrm>
            <a:off x="3203303" y="-1211449"/>
            <a:ext cx="2538710" cy="70872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la infraestructura tecnológica en función de la eficacia, eficiencia y efectividad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Rectángulo: esquinas redondeadas 86">
            <a:extLst>
              <a:ext uri="{FF2B5EF4-FFF2-40B4-BE49-F238E27FC236}">
                <a16:creationId xmlns:a16="http://schemas.microsoft.com/office/drawing/2014/main" id="{B0B3A780-F5C1-71B3-225B-3C9CAAED6037}"/>
              </a:ext>
            </a:extLst>
          </p:cNvPr>
          <p:cNvSpPr/>
          <p:nvPr/>
        </p:nvSpPr>
        <p:spPr>
          <a:xfrm>
            <a:off x="854369" y="2308535"/>
            <a:ext cx="2570304" cy="713150"/>
          </a:xfrm>
          <a:prstGeom prst="roundRect">
            <a:avLst/>
          </a:prstGeom>
          <a:solidFill>
            <a:srgbClr val="7684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modelo de direccionamiento estratégico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3" name="Rectángulo: esquinas redondeadas 87">
            <a:extLst>
              <a:ext uri="{FF2B5EF4-FFF2-40B4-BE49-F238E27FC236}">
                <a16:creationId xmlns:a16="http://schemas.microsoft.com/office/drawing/2014/main" id="{A42D524D-DE93-9819-C954-B5DD62FEE3FF}"/>
              </a:ext>
            </a:extLst>
          </p:cNvPr>
          <p:cNvSpPr/>
          <p:nvPr/>
        </p:nvSpPr>
        <p:spPr>
          <a:xfrm>
            <a:off x="8794094" y="-1241312"/>
            <a:ext cx="2837254" cy="70106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Desarrollar estrategias que contribuyan al cambio en la cultura organizacional y de servicio al cliente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4" name="Rectángulo: esquinas redondeadas 87">
            <a:extLst>
              <a:ext uri="{FF2B5EF4-FFF2-40B4-BE49-F238E27FC236}">
                <a16:creationId xmlns:a16="http://schemas.microsoft.com/office/drawing/2014/main" id="{E0332C28-9A13-EA57-427E-58C05C986D2F}"/>
              </a:ext>
            </a:extLst>
          </p:cNvPr>
          <p:cNvSpPr/>
          <p:nvPr/>
        </p:nvSpPr>
        <p:spPr>
          <a:xfrm>
            <a:off x="6200178" y="-1241312"/>
            <a:ext cx="2242386" cy="70106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Implementar mecanismos para fortalecer el talento humano de la entidad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6656B50-1645-6678-6282-14F1295B326C}"/>
              </a:ext>
            </a:extLst>
          </p:cNvPr>
          <p:cNvSpPr txBox="1"/>
          <p:nvPr/>
        </p:nvSpPr>
        <p:spPr>
          <a:xfrm>
            <a:off x="848607" y="3348643"/>
            <a:ext cx="2518819" cy="2970707"/>
          </a:xfrm>
          <a:prstGeom prst="rect">
            <a:avLst/>
          </a:prstGeom>
          <a:solidFill>
            <a:srgbClr val="EAECF2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Fortalecer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el modelo de direccionamiento estratégico en el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100%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de sus componentes (estructura y procesos) de la entidad al año 2026.</a:t>
            </a:r>
          </a:p>
          <a:p>
            <a:endParaRPr lang="es-MX" b="0" dirty="0">
              <a:solidFill>
                <a:srgbClr val="4472C4">
                  <a:lumMod val="50000"/>
                </a:srgbClr>
              </a:solidFill>
              <a:latin typeface="Calibri" panose="020F0502020204030204" pitchFamily="34" charset="0"/>
            </a:endParaRPr>
          </a:p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OFICINA ASESORA DE PLANEACIÓN – OFICINA ASESORA JURÍDICA</a:t>
            </a: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2024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 Revisar y actualizar la estructura, los procesos y procedimientos de la entidad.</a:t>
            </a:r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BC3F69A-D01F-93CA-4EF8-D5FBC995D4FB}"/>
              </a:ext>
            </a:extLst>
          </p:cNvPr>
          <p:cNvSpPr txBox="1"/>
          <p:nvPr/>
        </p:nvSpPr>
        <p:spPr>
          <a:xfrm>
            <a:off x="3631393" y="3348643"/>
            <a:ext cx="2731506" cy="2942987"/>
          </a:xfrm>
          <a:prstGeom prst="rect">
            <a:avLst/>
          </a:prstGeom>
          <a:solidFill>
            <a:srgbClr val="EAECF2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Fortalecer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las capacidades de la infraestructura tecnológica  en el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100%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de sus componentes de la entidad al año 2026.</a:t>
            </a:r>
          </a:p>
          <a:p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GRUPO TECNOLOGIAS DE LA INFORMACIÓN</a:t>
            </a: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2024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: Revisar y fortalecer las capacidades de la infraestructura tecnológica de la entidad, en cuanto al software, hardware y servicios asociados, de acuerdo al diagnóstico técnico realizado a los sistemas de información, con el fin de asegurar la continuidad del negocio.</a:t>
            </a:r>
          </a:p>
          <a:p>
            <a:endParaRPr lang="es-ES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734A554-C110-BC6B-847B-01D331FEA5FE}"/>
              </a:ext>
            </a:extLst>
          </p:cNvPr>
          <p:cNvSpPr txBox="1"/>
          <p:nvPr/>
        </p:nvSpPr>
        <p:spPr>
          <a:xfrm>
            <a:off x="6523704" y="3199389"/>
            <a:ext cx="2570305" cy="3214858"/>
          </a:xfrm>
          <a:prstGeom prst="rect">
            <a:avLst/>
          </a:prstGeom>
          <a:solidFill>
            <a:srgbClr val="EAECF2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Implementar, evaluar y propender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por la mejora al 2026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,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de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 1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modelo de gestión humana para potencializar las habilidades y  competencias del personal que garantice el bienestar, felicidad y motivación.</a:t>
            </a:r>
          </a:p>
          <a:p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SUBDIRECCIÓN ADMINISTRATIVA Y FINANCIERA – GRUPO TALENTO HUMANO </a:t>
            </a:r>
          </a:p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2024. 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Implementar un modelo de gestión humano para potencializar las habilidades y  competencias del personal que garantice el bienestar, felicidad y motivación.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14EE861-B756-F390-9E05-F8FF979106E9}"/>
              </a:ext>
            </a:extLst>
          </p:cNvPr>
          <p:cNvSpPr txBox="1"/>
          <p:nvPr/>
        </p:nvSpPr>
        <p:spPr>
          <a:xfrm>
            <a:off x="9358372" y="3199389"/>
            <a:ext cx="2570304" cy="3116479"/>
          </a:xfrm>
          <a:prstGeom prst="rect">
            <a:avLst/>
          </a:prstGeom>
          <a:solidFill>
            <a:srgbClr val="EAECF2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Actualizar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el código de buen gobierno para crear una cultura organizacional que incida positivamente en la relación con el cliente.</a:t>
            </a:r>
          </a:p>
          <a:p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OFICINA ASESORA DE PLANEACIÓN – GRUPO TALENTO HUMANO </a:t>
            </a:r>
          </a:p>
          <a:p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CO" u="sng" dirty="0">
                <a:solidFill>
                  <a:srgbClr val="4472C4">
                    <a:lumMod val="50000"/>
                  </a:srgbClr>
                </a:solidFill>
              </a:rPr>
              <a:t>2024 </a:t>
            </a:r>
            <a:r>
              <a:rPr lang="es-CO" b="0" dirty="0">
                <a:solidFill>
                  <a:srgbClr val="4472C4">
                    <a:lumMod val="50000"/>
                  </a:srgbClr>
                </a:solidFill>
              </a:rPr>
              <a:t> Revisar y establecer las acciones para lograr un cambio en la cultura organizacional con enfoque al servicio al cliente, trabajo en equipo y sentido de pertenencia.</a:t>
            </a:r>
          </a:p>
          <a:p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12E8B33-D59A-5BF7-6F40-D7503728E14A}"/>
              </a:ext>
            </a:extLst>
          </p:cNvPr>
          <p:cNvSpPr txBox="1"/>
          <p:nvPr/>
        </p:nvSpPr>
        <p:spPr>
          <a:xfrm>
            <a:off x="46955" y="837957"/>
            <a:ext cx="553998" cy="12794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OBJETIVOS ESTRATÉGICOS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7485F12F-AB58-0911-E754-85D69CCE7415}"/>
              </a:ext>
            </a:extLst>
          </p:cNvPr>
          <p:cNvSpPr txBox="1"/>
          <p:nvPr/>
        </p:nvSpPr>
        <p:spPr>
          <a:xfrm>
            <a:off x="120713" y="2045916"/>
            <a:ext cx="369332" cy="1153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ESTRATEGIAS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5895088-CF07-6D61-B02F-36C60506A90B}"/>
              </a:ext>
            </a:extLst>
          </p:cNvPr>
          <p:cNvSpPr txBox="1"/>
          <p:nvPr/>
        </p:nvSpPr>
        <p:spPr>
          <a:xfrm>
            <a:off x="105782" y="3348643"/>
            <a:ext cx="369332" cy="31726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METAS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4673600" y="138419"/>
            <a:ext cx="2711116" cy="712238"/>
            <a:chOff x="203197" y="-1105561"/>
            <a:chExt cx="2711116" cy="712238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126BFD3A-38C8-86B1-2ECA-409377EF0ED4}"/>
                </a:ext>
              </a:extLst>
            </p:cNvPr>
            <p:cNvSpPr/>
            <p:nvPr/>
          </p:nvSpPr>
          <p:spPr>
            <a:xfrm>
              <a:off x="203197" y="-1105561"/>
              <a:ext cx="2711116" cy="712238"/>
            </a:xfrm>
            <a:prstGeom prst="rect">
              <a:avLst/>
            </a:prstGeom>
            <a:solidFill>
              <a:srgbClr val="76849B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pic>
          <p:nvPicPr>
            <p:cNvPr id="22" name="Gráfico 14" descr="Idea con relleno sólido">
              <a:extLst>
                <a:ext uri="{FF2B5EF4-FFF2-40B4-BE49-F238E27FC236}">
                  <a16:creationId xmlns:a16="http://schemas.microsoft.com/office/drawing/2014/main" id="{909C2AA0-B706-4BAF-F3CA-EC728A953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66634" y="-1090265"/>
              <a:ext cx="767776" cy="681646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D3725D31-DA15-94A4-3238-20C7ECF9BAD9}"/>
                </a:ext>
              </a:extLst>
            </p:cNvPr>
            <p:cNvSpPr txBox="1"/>
            <p:nvPr/>
          </p:nvSpPr>
          <p:spPr>
            <a:xfrm>
              <a:off x="1207077" y="-1011052"/>
              <a:ext cx="1707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APRENDIZAJE Y </a:t>
              </a:r>
            </a:p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CRECIMIENTO</a:t>
              </a: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848607" y="1097145"/>
            <a:ext cx="11080069" cy="712238"/>
            <a:chOff x="2164681" y="-1105561"/>
            <a:chExt cx="11080069" cy="712238"/>
          </a:xfrm>
        </p:grpSpPr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3B38977D-0353-9D92-28B2-C7A75242D840}"/>
                </a:ext>
              </a:extLst>
            </p:cNvPr>
            <p:cNvSpPr/>
            <p:nvPr/>
          </p:nvSpPr>
          <p:spPr>
            <a:xfrm>
              <a:off x="2164681" y="-1105561"/>
              <a:ext cx="11080069" cy="712238"/>
            </a:xfrm>
            <a:prstGeom prst="rect">
              <a:avLst/>
            </a:prstGeom>
            <a:solidFill>
              <a:srgbClr val="F0F1F7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grpSp>
          <p:nvGrpSpPr>
            <p:cNvPr id="24" name="Grupo 23"/>
            <p:cNvGrpSpPr/>
            <p:nvPr/>
          </p:nvGrpSpPr>
          <p:grpSpPr>
            <a:xfrm>
              <a:off x="2229533" y="-964375"/>
              <a:ext cx="9595194" cy="490738"/>
              <a:chOff x="2379893" y="4810959"/>
              <a:chExt cx="9595194" cy="490738"/>
            </a:xfrm>
          </p:grpSpPr>
          <p:sp>
            <p:nvSpPr>
              <p:cNvPr id="25" name="Rectángulo: esquinas redondeadas 24">
                <a:extLst>
                  <a:ext uri="{FF2B5EF4-FFF2-40B4-BE49-F238E27FC236}">
                    <a16:creationId xmlns:a16="http://schemas.microsoft.com/office/drawing/2014/main" id="{549D37AB-2DD5-529B-A252-D5595C6BBD4B}"/>
                  </a:ext>
                </a:extLst>
              </p:cNvPr>
              <p:cNvSpPr/>
              <p:nvPr/>
            </p:nvSpPr>
            <p:spPr>
              <a:xfrm>
                <a:off x="2379893" y="4813791"/>
                <a:ext cx="2511214" cy="487906"/>
              </a:xfrm>
              <a:prstGeom prst="roundRect">
                <a:avLst/>
              </a:prstGeom>
              <a:solidFill>
                <a:srgbClr val="76849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s-ES" sz="1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Desarrollar la arquitectura empresarial en la Entidad</a:t>
                </a:r>
                <a:endParaRPr lang="es-CO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Rectángulo: esquinas redondeadas 25">
                <a:extLst>
                  <a:ext uri="{FF2B5EF4-FFF2-40B4-BE49-F238E27FC236}">
                    <a16:creationId xmlns:a16="http://schemas.microsoft.com/office/drawing/2014/main" id="{3957293B-AA7D-7204-C762-0500BA649E01}"/>
                  </a:ext>
                </a:extLst>
              </p:cNvPr>
              <p:cNvSpPr/>
              <p:nvPr/>
            </p:nvSpPr>
            <p:spPr>
              <a:xfrm>
                <a:off x="9145798" y="4810959"/>
                <a:ext cx="2829289" cy="478658"/>
              </a:xfrm>
              <a:prstGeom prst="roundRect">
                <a:avLst/>
              </a:prstGeom>
              <a:solidFill>
                <a:srgbClr val="76849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s-ES" sz="1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Crear una cultura organizacional y de servicio al cliente</a:t>
                </a:r>
                <a:endParaRPr lang="es-CO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7" name="Rectángulo: esquinas redondeadas 26">
                <a:extLst>
                  <a:ext uri="{FF2B5EF4-FFF2-40B4-BE49-F238E27FC236}">
                    <a16:creationId xmlns:a16="http://schemas.microsoft.com/office/drawing/2014/main" id="{72E23572-A351-241D-B539-1829711E8D75}"/>
                  </a:ext>
                </a:extLst>
              </p:cNvPr>
              <p:cNvSpPr/>
              <p:nvPr/>
            </p:nvSpPr>
            <p:spPr>
              <a:xfrm>
                <a:off x="5138761" y="4818415"/>
                <a:ext cx="2587014" cy="478658"/>
              </a:xfrm>
              <a:prstGeom prst="roundRect">
                <a:avLst/>
              </a:prstGeom>
              <a:solidFill>
                <a:srgbClr val="76849B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ctr"/>
                <a:r>
                  <a:rPr lang="es-ES" sz="1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Fortalecer el modelo de </a:t>
                </a:r>
              </a:p>
              <a:p>
                <a:pPr algn="ctr" fontAlgn="ctr"/>
                <a:r>
                  <a:rPr lang="es-ES" sz="140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gestión humana</a:t>
                </a:r>
                <a:endParaRPr lang="es-CO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31" name="Rectángulo: esquinas redondeadas 86">
            <a:extLst>
              <a:ext uri="{FF2B5EF4-FFF2-40B4-BE49-F238E27FC236}">
                <a16:creationId xmlns:a16="http://schemas.microsoft.com/office/drawing/2014/main" id="{B0B3A780-F5C1-71B3-225B-3C9CAAED6037}"/>
              </a:ext>
            </a:extLst>
          </p:cNvPr>
          <p:cNvSpPr/>
          <p:nvPr/>
        </p:nvSpPr>
        <p:spPr>
          <a:xfrm>
            <a:off x="848607" y="-1236606"/>
            <a:ext cx="1896531" cy="71315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modelo de direccionamiento estratégico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3" name="Rectángulo: esquinas redondeadas 86">
            <a:extLst>
              <a:ext uri="{FF2B5EF4-FFF2-40B4-BE49-F238E27FC236}">
                <a16:creationId xmlns:a16="http://schemas.microsoft.com/office/drawing/2014/main" id="{B0B3A780-F5C1-71B3-225B-3C9CAAED6037}"/>
              </a:ext>
            </a:extLst>
          </p:cNvPr>
          <p:cNvSpPr/>
          <p:nvPr/>
        </p:nvSpPr>
        <p:spPr>
          <a:xfrm>
            <a:off x="3689037" y="2308535"/>
            <a:ext cx="2570304" cy="713150"/>
          </a:xfrm>
          <a:prstGeom prst="roundRect">
            <a:avLst/>
          </a:prstGeom>
          <a:solidFill>
            <a:srgbClr val="7684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modelo de direccionamiento estratégico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7" name="Rectángulo: esquinas redondeadas 86">
            <a:extLst>
              <a:ext uri="{FF2B5EF4-FFF2-40B4-BE49-F238E27FC236}">
                <a16:creationId xmlns:a16="http://schemas.microsoft.com/office/drawing/2014/main" id="{B0B3A780-F5C1-71B3-225B-3C9CAAED6037}"/>
              </a:ext>
            </a:extLst>
          </p:cNvPr>
          <p:cNvSpPr/>
          <p:nvPr/>
        </p:nvSpPr>
        <p:spPr>
          <a:xfrm>
            <a:off x="6523705" y="2308535"/>
            <a:ext cx="2570304" cy="713150"/>
          </a:xfrm>
          <a:prstGeom prst="roundRect">
            <a:avLst/>
          </a:prstGeom>
          <a:solidFill>
            <a:srgbClr val="7684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modelo de direccionamiento estratégico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8" name="Rectángulo: esquinas redondeadas 86">
            <a:extLst>
              <a:ext uri="{FF2B5EF4-FFF2-40B4-BE49-F238E27FC236}">
                <a16:creationId xmlns:a16="http://schemas.microsoft.com/office/drawing/2014/main" id="{B0B3A780-F5C1-71B3-225B-3C9CAAED6037}"/>
              </a:ext>
            </a:extLst>
          </p:cNvPr>
          <p:cNvSpPr/>
          <p:nvPr/>
        </p:nvSpPr>
        <p:spPr>
          <a:xfrm>
            <a:off x="9358372" y="2308535"/>
            <a:ext cx="2570304" cy="713150"/>
          </a:xfrm>
          <a:prstGeom prst="roundRect">
            <a:avLst/>
          </a:prstGeom>
          <a:solidFill>
            <a:srgbClr val="76849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Fortalecer el modelo de direccionamiento estratégico</a:t>
            </a:r>
            <a:endParaRPr lang="es-CO" sz="11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69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  <p:bldP spid="17" grpId="0" animBg="1"/>
      <p:bldP spid="18" grpId="0" animBg="1"/>
      <p:bldP spid="33" grpId="0" animBg="1"/>
      <p:bldP spid="37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A1C77396-7D6E-BE49-8420-05E5446573F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03871" y="2899646"/>
            <a:ext cx="2571618" cy="1041684"/>
            <a:chOff x="8803871" y="2899646"/>
            <a:chExt cx="2571618" cy="1041684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84FD9CA-04B4-DF13-4AD5-0F6E5B08FA1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05496" y="2899646"/>
              <a:ext cx="2369992" cy="9726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4" name="Imagen 3" descr="Un letrero de color blanco&#10;&#10;Descripción generada automáticamente con confianza media">
              <a:extLst>
                <a:ext uri="{FF2B5EF4-FFF2-40B4-BE49-F238E27FC236}">
                  <a16:creationId xmlns:a16="http://schemas.microsoft.com/office/drawing/2014/main" id="{458758F6-A7AB-A896-9E86-C3B661749FC4}"/>
                </a:ext>
              </a:extLst>
            </p:cNvPr>
            <p:cNvPicPr>
              <a:picLocks noGrp="1" noRo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871" y="2921500"/>
              <a:ext cx="2571618" cy="10198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55903"/>
            <a:ext cx="8560904" cy="746194"/>
          </a:xfrm>
        </p:spPr>
        <p:txBody>
          <a:bodyPr>
            <a:normAutofit fontScale="90000"/>
          </a:bodyPr>
          <a:lstStyle/>
          <a:p>
            <a:r>
              <a:rPr lang="es-CO" sz="4800" b="1" dirty="0">
                <a:solidFill>
                  <a:schemeClr val="bg1"/>
                </a:solidFill>
              </a:rPr>
              <a:t>PLANEACIÓN ESTRATÉGICA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entágono 59">
            <a:extLst>
              <a:ext uri="{FF2B5EF4-FFF2-40B4-BE49-F238E27FC236}">
                <a16:creationId xmlns:a16="http://schemas.microsoft.com/office/drawing/2014/main" id="{1CF3D9A4-7B59-82ED-B5B0-B40D702E557A}"/>
              </a:ext>
            </a:extLst>
          </p:cNvPr>
          <p:cNvSpPr/>
          <p:nvPr/>
        </p:nvSpPr>
        <p:spPr>
          <a:xfrm>
            <a:off x="2695576" y="3441356"/>
            <a:ext cx="7267576" cy="83906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1" name="Pentágono 60">
            <a:extLst>
              <a:ext uri="{FF2B5EF4-FFF2-40B4-BE49-F238E27FC236}">
                <a16:creationId xmlns:a16="http://schemas.microsoft.com/office/drawing/2014/main" id="{1CF3D9A4-7B59-82ED-B5B0-B40D702E557A}"/>
              </a:ext>
            </a:extLst>
          </p:cNvPr>
          <p:cNvSpPr/>
          <p:nvPr/>
        </p:nvSpPr>
        <p:spPr>
          <a:xfrm>
            <a:off x="2695576" y="5352647"/>
            <a:ext cx="7267576" cy="83906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7" name="Pentágono 46">
            <a:extLst>
              <a:ext uri="{FF2B5EF4-FFF2-40B4-BE49-F238E27FC236}">
                <a16:creationId xmlns:a16="http://schemas.microsoft.com/office/drawing/2014/main" id="{1CF3D9A4-7B59-82ED-B5B0-B40D702E557A}"/>
              </a:ext>
            </a:extLst>
          </p:cNvPr>
          <p:cNvSpPr/>
          <p:nvPr/>
        </p:nvSpPr>
        <p:spPr>
          <a:xfrm>
            <a:off x="2775745" y="1377449"/>
            <a:ext cx="7187406" cy="839068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endParaRPr lang="es-MX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Elipse 1"/>
          <p:cNvSpPr/>
          <p:nvPr/>
        </p:nvSpPr>
        <p:spPr>
          <a:xfrm>
            <a:off x="1647137" y="1079907"/>
            <a:ext cx="1380226" cy="138022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3" name="Elipse 52"/>
          <p:cNvSpPr/>
          <p:nvPr/>
        </p:nvSpPr>
        <p:spPr>
          <a:xfrm rot="11786525">
            <a:off x="1814574" y="1259196"/>
            <a:ext cx="1021646" cy="10216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2027238" y="312708"/>
            <a:ext cx="8831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494CD"/>
                </a:solidFill>
                <a:cs typeface="Calibri" panose="020F0502020204030204" pitchFamily="34" charset="0"/>
              </a:rPr>
              <a:t>MEGAS</a:t>
            </a:r>
          </a:p>
        </p:txBody>
      </p:sp>
      <p:sp>
        <p:nvSpPr>
          <p:cNvPr id="46" name="Pentágono 45">
            <a:extLst>
              <a:ext uri="{FF2B5EF4-FFF2-40B4-BE49-F238E27FC236}">
                <a16:creationId xmlns:a16="http://schemas.microsoft.com/office/drawing/2014/main" id="{67BD7A5B-DD0E-69CE-0C19-C95081A645DF}"/>
              </a:ext>
            </a:extLst>
          </p:cNvPr>
          <p:cNvSpPr/>
          <p:nvPr/>
        </p:nvSpPr>
        <p:spPr>
          <a:xfrm>
            <a:off x="3268725" y="5441144"/>
            <a:ext cx="6133381" cy="700876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sz="1600" dirty="0">
                <a:solidFill>
                  <a:prstClr val="white"/>
                </a:solidFill>
              </a:rPr>
              <a:t>Crear </a:t>
            </a:r>
            <a:r>
              <a:rPr lang="es-MX" sz="1600" b="1" dirty="0">
                <a:solidFill>
                  <a:prstClr val="white"/>
                </a:solidFill>
              </a:rPr>
              <a:t>una</a:t>
            </a:r>
            <a:r>
              <a:rPr lang="es-MX" sz="1600" dirty="0">
                <a:solidFill>
                  <a:prstClr val="white"/>
                </a:solidFill>
              </a:rPr>
              <a:t> nueva línea de negocio industrial y comercial</a:t>
            </a:r>
            <a:endParaRPr lang="es-CO" sz="1600" dirty="0">
              <a:solidFill>
                <a:prstClr val="white"/>
              </a:solidFill>
            </a:endParaRPr>
          </a:p>
        </p:txBody>
      </p:sp>
      <p:sp>
        <p:nvSpPr>
          <p:cNvPr id="48" name="Pentágono 47">
            <a:extLst>
              <a:ext uri="{FF2B5EF4-FFF2-40B4-BE49-F238E27FC236}">
                <a16:creationId xmlns:a16="http://schemas.microsoft.com/office/drawing/2014/main" id="{BC5C8D24-2E6E-8BB4-8EE7-2D80264E94B1}"/>
              </a:ext>
            </a:extLst>
          </p:cNvPr>
          <p:cNvSpPr/>
          <p:nvPr/>
        </p:nvSpPr>
        <p:spPr>
          <a:xfrm>
            <a:off x="3268725" y="3337244"/>
            <a:ext cx="6133381" cy="1047291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s-MX" sz="1600" dirty="0">
                <a:solidFill>
                  <a:prstClr val="white"/>
                </a:solidFill>
              </a:rPr>
              <a:t>Atender a los clientes de la Colombia profunda del personal activo de la Policía Nacional mediante el otorgamiento de créditos en un </a:t>
            </a:r>
            <a:r>
              <a:rPr lang="es-MX" sz="1600" b="1" dirty="0">
                <a:solidFill>
                  <a:prstClr val="white"/>
                </a:solidFill>
              </a:rPr>
              <a:t>20% </a:t>
            </a:r>
            <a:r>
              <a:rPr lang="es-MX" sz="1600" dirty="0">
                <a:solidFill>
                  <a:prstClr val="white"/>
                </a:solidFill>
              </a:rPr>
              <a:t>al año 2026</a:t>
            </a:r>
            <a:endParaRPr lang="es-MX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6FE3FB15-6E0D-DE21-0D67-4E4FBAF5AC73}"/>
              </a:ext>
            </a:extLst>
          </p:cNvPr>
          <p:cNvSpPr txBox="1"/>
          <p:nvPr/>
        </p:nvSpPr>
        <p:spPr>
          <a:xfrm>
            <a:off x="1898756" y="1046744"/>
            <a:ext cx="87698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8800" b="1" dirty="0">
                <a:ln w="1905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52" name="Pentágono 51">
            <a:extLst>
              <a:ext uri="{FF2B5EF4-FFF2-40B4-BE49-F238E27FC236}">
                <a16:creationId xmlns:a16="http://schemas.microsoft.com/office/drawing/2014/main" id="{1CF3D9A4-7B59-82ED-B5B0-B40D702E557A}"/>
              </a:ext>
            </a:extLst>
          </p:cNvPr>
          <p:cNvSpPr/>
          <p:nvPr/>
        </p:nvSpPr>
        <p:spPr>
          <a:xfrm>
            <a:off x="3268725" y="1415582"/>
            <a:ext cx="6133381" cy="762802"/>
          </a:xfrm>
          <a:prstGeom prst="homePlate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ctr"/>
            <a:r>
              <a:rPr lang="es-MX" sz="1600" dirty="0">
                <a:solidFill>
                  <a:prstClr val="white"/>
                </a:solidFill>
              </a:rPr>
              <a:t>Incrementar en </a:t>
            </a:r>
            <a:r>
              <a:rPr lang="es-MX" sz="1600" b="1" dirty="0">
                <a:solidFill>
                  <a:prstClr val="white"/>
                </a:solidFill>
              </a:rPr>
              <a:t>20% </a:t>
            </a:r>
            <a:r>
              <a:rPr lang="es-MX" sz="1600" dirty="0">
                <a:solidFill>
                  <a:prstClr val="white"/>
                </a:solidFill>
              </a:rPr>
              <a:t>el porcentaje de ingresos en la línea de créditos a corte de la vigencia 2026</a:t>
            </a:r>
            <a:endParaRPr lang="es-MX" sz="16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1647137" y="3148400"/>
            <a:ext cx="1380226" cy="138022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5" name="Elipse 54"/>
          <p:cNvSpPr/>
          <p:nvPr/>
        </p:nvSpPr>
        <p:spPr>
          <a:xfrm rot="11786525">
            <a:off x="1814574" y="3327689"/>
            <a:ext cx="1021646" cy="10216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6" name="CuadroTexto 55">
            <a:extLst>
              <a:ext uri="{FF2B5EF4-FFF2-40B4-BE49-F238E27FC236}">
                <a16:creationId xmlns:a16="http://schemas.microsoft.com/office/drawing/2014/main" id="{6FE3FB15-6E0D-DE21-0D67-4E4FBAF5AC73}"/>
              </a:ext>
            </a:extLst>
          </p:cNvPr>
          <p:cNvSpPr txBox="1"/>
          <p:nvPr/>
        </p:nvSpPr>
        <p:spPr>
          <a:xfrm>
            <a:off x="1898756" y="3115237"/>
            <a:ext cx="87698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8800" b="1" dirty="0">
                <a:ln w="1905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57" name="Elipse 56"/>
          <p:cNvSpPr/>
          <p:nvPr/>
        </p:nvSpPr>
        <p:spPr>
          <a:xfrm>
            <a:off x="1647137" y="5072450"/>
            <a:ext cx="1380226" cy="138022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8" name="Elipse 57"/>
          <p:cNvSpPr/>
          <p:nvPr/>
        </p:nvSpPr>
        <p:spPr>
          <a:xfrm rot="11786525">
            <a:off x="1814574" y="5251739"/>
            <a:ext cx="1021646" cy="1021646"/>
          </a:xfrm>
          <a:prstGeom prst="ellips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6FE3FB15-6E0D-DE21-0D67-4E4FBAF5AC73}"/>
              </a:ext>
            </a:extLst>
          </p:cNvPr>
          <p:cNvSpPr txBox="1"/>
          <p:nvPr/>
        </p:nvSpPr>
        <p:spPr>
          <a:xfrm>
            <a:off x="1898756" y="5039287"/>
            <a:ext cx="876988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O" sz="8800" b="1" dirty="0">
                <a:ln w="19050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305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19EEC171-C094-EF52-4356-C97024C0B653}"/>
              </a:ext>
            </a:extLst>
          </p:cNvPr>
          <p:cNvSpPr/>
          <p:nvPr/>
        </p:nvSpPr>
        <p:spPr>
          <a:xfrm>
            <a:off x="883082" y="2393631"/>
            <a:ext cx="1058384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F5851DC-3535-4661-A860-3FEFE4C347E8}"/>
              </a:ext>
            </a:extLst>
          </p:cNvPr>
          <p:cNvSpPr/>
          <p:nvPr/>
        </p:nvSpPr>
        <p:spPr>
          <a:xfrm>
            <a:off x="883082" y="1344336"/>
            <a:ext cx="1058384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2" name="Hexágono 11">
            <a:extLst>
              <a:ext uri="{FF2B5EF4-FFF2-40B4-BE49-F238E27FC236}">
                <a16:creationId xmlns:a16="http://schemas.microsoft.com/office/drawing/2014/main" id="{CF8E700F-566E-5C03-9423-144D22EECBB6}"/>
              </a:ext>
            </a:extLst>
          </p:cNvPr>
          <p:cNvSpPr/>
          <p:nvPr/>
        </p:nvSpPr>
        <p:spPr>
          <a:xfrm>
            <a:off x="355902" y="1344336"/>
            <a:ext cx="1060704" cy="914400"/>
          </a:xfrm>
          <a:prstGeom prst="hexagon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3" name="Forma libre: forma 57">
            <a:extLst>
              <a:ext uri="{FF2B5EF4-FFF2-40B4-BE49-F238E27FC236}">
                <a16:creationId xmlns:a16="http://schemas.microsoft.com/office/drawing/2014/main" id="{BA1A0948-54D8-4E63-7FFB-8712CA7A67EC}"/>
              </a:ext>
            </a:extLst>
          </p:cNvPr>
          <p:cNvSpPr/>
          <p:nvPr/>
        </p:nvSpPr>
        <p:spPr>
          <a:xfrm>
            <a:off x="1214116" y="1344336"/>
            <a:ext cx="273420" cy="914400"/>
          </a:xfrm>
          <a:custGeom>
            <a:avLst/>
            <a:gdLst>
              <a:gd name="connsiteX0" fmla="*/ 0 w 273420"/>
              <a:gd name="connsiteY0" fmla="*/ 0 h 914400"/>
              <a:gd name="connsiteX1" fmla="*/ 44820 w 273420"/>
              <a:gd name="connsiteY1" fmla="*/ 0 h 914400"/>
              <a:gd name="connsiteX2" fmla="*/ 273420 w 273420"/>
              <a:gd name="connsiteY2" fmla="*/ 457200 h 914400"/>
              <a:gd name="connsiteX3" fmla="*/ 44820 w 273420"/>
              <a:gd name="connsiteY3" fmla="*/ 914400 h 914400"/>
              <a:gd name="connsiteX4" fmla="*/ 0 w 273420"/>
              <a:gd name="connsiteY4" fmla="*/ 914400 h 914400"/>
              <a:gd name="connsiteX5" fmla="*/ 228600 w 27342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0" h="914400">
                <a:moveTo>
                  <a:pt x="0" y="0"/>
                </a:moveTo>
                <a:lnTo>
                  <a:pt x="44820" y="0"/>
                </a:lnTo>
                <a:lnTo>
                  <a:pt x="273420" y="457200"/>
                </a:lnTo>
                <a:lnTo>
                  <a:pt x="44820" y="914400"/>
                </a:lnTo>
                <a:lnTo>
                  <a:pt x="0" y="914400"/>
                </a:lnTo>
                <a:lnTo>
                  <a:pt x="228600" y="4572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8E4DC9F-C371-47DC-1B74-69BEA037CCF2}"/>
              </a:ext>
            </a:extLst>
          </p:cNvPr>
          <p:cNvSpPr txBox="1"/>
          <p:nvPr/>
        </p:nvSpPr>
        <p:spPr>
          <a:xfrm>
            <a:off x="563123" y="150914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</a:rPr>
              <a:t>01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E9788B6-FFCB-21B0-8482-EC076F21A981}"/>
              </a:ext>
            </a:extLst>
          </p:cNvPr>
          <p:cNvSpPr txBox="1"/>
          <p:nvPr/>
        </p:nvSpPr>
        <p:spPr>
          <a:xfrm>
            <a:off x="1575406" y="1524619"/>
            <a:ext cx="85532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2038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Compras en línea: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 tendencia de comprar productos y servicios en línea ha ido en aumento en los últimos años y se espera que continúe creciendo en el futuro.</a:t>
            </a:r>
          </a:p>
        </p:txBody>
      </p:sp>
      <p:pic>
        <p:nvPicPr>
          <p:cNvPr id="16" name="Gráfico 61" descr="Interfaz de la experiencia de usuario con relleno sólido">
            <a:extLst>
              <a:ext uri="{FF2B5EF4-FFF2-40B4-BE49-F238E27FC236}">
                <a16:creationId xmlns:a16="http://schemas.microsoft.com/office/drawing/2014/main" id="{8FCCC828-7EB7-53B5-64B0-200D630C6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554160" y="1465023"/>
            <a:ext cx="648000" cy="648000"/>
          </a:xfrm>
          <a:prstGeom prst="rect">
            <a:avLst/>
          </a:prstGeom>
        </p:spPr>
      </p:pic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FA86A17-7707-899D-2CD3-B2454DF8918E}"/>
              </a:ext>
            </a:extLst>
          </p:cNvPr>
          <p:cNvCxnSpPr/>
          <p:nvPr/>
        </p:nvCxnSpPr>
        <p:spPr>
          <a:xfrm>
            <a:off x="11466922" y="1470301"/>
            <a:ext cx="0" cy="623622"/>
          </a:xfrm>
          <a:prstGeom prst="line">
            <a:avLst/>
          </a:pr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Hexágono 17">
            <a:extLst>
              <a:ext uri="{FF2B5EF4-FFF2-40B4-BE49-F238E27FC236}">
                <a16:creationId xmlns:a16="http://schemas.microsoft.com/office/drawing/2014/main" id="{FA869AAF-02CD-E5BE-BF2F-EFA0ED86F6AB}"/>
              </a:ext>
            </a:extLst>
          </p:cNvPr>
          <p:cNvSpPr/>
          <p:nvPr/>
        </p:nvSpPr>
        <p:spPr>
          <a:xfrm>
            <a:off x="355902" y="2393631"/>
            <a:ext cx="1060704" cy="914400"/>
          </a:xfrm>
          <a:prstGeom prst="hexagon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19" name="Forma libre: forma 3075">
            <a:extLst>
              <a:ext uri="{FF2B5EF4-FFF2-40B4-BE49-F238E27FC236}">
                <a16:creationId xmlns:a16="http://schemas.microsoft.com/office/drawing/2014/main" id="{CFDC33B6-115A-6C5C-D9E0-88E2350060FC}"/>
              </a:ext>
            </a:extLst>
          </p:cNvPr>
          <p:cNvSpPr/>
          <p:nvPr/>
        </p:nvSpPr>
        <p:spPr>
          <a:xfrm>
            <a:off x="1214116" y="2393631"/>
            <a:ext cx="273420" cy="914400"/>
          </a:xfrm>
          <a:custGeom>
            <a:avLst/>
            <a:gdLst>
              <a:gd name="connsiteX0" fmla="*/ 0 w 273420"/>
              <a:gd name="connsiteY0" fmla="*/ 0 h 914400"/>
              <a:gd name="connsiteX1" fmla="*/ 44820 w 273420"/>
              <a:gd name="connsiteY1" fmla="*/ 0 h 914400"/>
              <a:gd name="connsiteX2" fmla="*/ 273420 w 273420"/>
              <a:gd name="connsiteY2" fmla="*/ 457200 h 914400"/>
              <a:gd name="connsiteX3" fmla="*/ 44820 w 273420"/>
              <a:gd name="connsiteY3" fmla="*/ 914400 h 914400"/>
              <a:gd name="connsiteX4" fmla="*/ 0 w 273420"/>
              <a:gd name="connsiteY4" fmla="*/ 914400 h 914400"/>
              <a:gd name="connsiteX5" fmla="*/ 228600 w 27342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0" h="914400">
                <a:moveTo>
                  <a:pt x="0" y="0"/>
                </a:moveTo>
                <a:lnTo>
                  <a:pt x="44820" y="0"/>
                </a:lnTo>
                <a:lnTo>
                  <a:pt x="273420" y="457200"/>
                </a:lnTo>
                <a:lnTo>
                  <a:pt x="44820" y="914400"/>
                </a:lnTo>
                <a:lnTo>
                  <a:pt x="0" y="914400"/>
                </a:lnTo>
                <a:lnTo>
                  <a:pt x="228600" y="45720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A6666A9-B028-46D3-C754-0FFDEA02B1F1}"/>
              </a:ext>
            </a:extLst>
          </p:cNvPr>
          <p:cNvSpPr txBox="1"/>
          <p:nvPr/>
        </p:nvSpPr>
        <p:spPr>
          <a:xfrm>
            <a:off x="563123" y="255844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</a:rPr>
              <a:t>02</a:t>
            </a:r>
          </a:p>
        </p:txBody>
      </p:sp>
      <p:pic>
        <p:nvPicPr>
          <p:cNvPr id="21" name="Gráfico 3078" descr="Mano abierta con planta con relleno sólido">
            <a:extLst>
              <a:ext uri="{FF2B5EF4-FFF2-40B4-BE49-F238E27FC236}">
                <a16:creationId xmlns:a16="http://schemas.microsoft.com/office/drawing/2014/main" id="{7A7F0ABB-85D8-0FFE-1CDF-D04F8C909A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554160" y="2514318"/>
            <a:ext cx="648000" cy="648000"/>
          </a:xfrm>
          <a:prstGeom prst="rect">
            <a:avLst/>
          </a:prstGeom>
        </p:spPr>
      </p:pic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F8B375E4-5548-ABF7-20EF-B6940E67CD98}"/>
              </a:ext>
            </a:extLst>
          </p:cNvPr>
          <p:cNvCxnSpPr/>
          <p:nvPr/>
        </p:nvCxnSpPr>
        <p:spPr>
          <a:xfrm>
            <a:off x="11466922" y="2519596"/>
            <a:ext cx="0" cy="623622"/>
          </a:xfrm>
          <a:prstGeom prst="line">
            <a:avLst/>
          </a:prstGeom>
          <a:ln w="76200">
            <a:solidFill>
              <a:srgbClr val="1F4E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ángulo 22">
            <a:extLst>
              <a:ext uri="{FF2B5EF4-FFF2-40B4-BE49-F238E27FC236}">
                <a16:creationId xmlns:a16="http://schemas.microsoft.com/office/drawing/2014/main" id="{B463082B-DF08-A6EF-58FE-96A1EDE17C25}"/>
              </a:ext>
            </a:extLst>
          </p:cNvPr>
          <p:cNvSpPr/>
          <p:nvPr/>
        </p:nvSpPr>
        <p:spPr>
          <a:xfrm>
            <a:off x="879910" y="3385157"/>
            <a:ext cx="1058384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4" name="Hexágono 23">
            <a:extLst>
              <a:ext uri="{FF2B5EF4-FFF2-40B4-BE49-F238E27FC236}">
                <a16:creationId xmlns:a16="http://schemas.microsoft.com/office/drawing/2014/main" id="{606CCCD5-6DAC-2847-2CC3-31F7793FA73B}"/>
              </a:ext>
            </a:extLst>
          </p:cNvPr>
          <p:cNvSpPr/>
          <p:nvPr/>
        </p:nvSpPr>
        <p:spPr>
          <a:xfrm>
            <a:off x="352730" y="3385157"/>
            <a:ext cx="1060704" cy="914400"/>
          </a:xfrm>
          <a:prstGeom prst="hexagon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25" name="Forma libre: forma 3082">
            <a:extLst>
              <a:ext uri="{FF2B5EF4-FFF2-40B4-BE49-F238E27FC236}">
                <a16:creationId xmlns:a16="http://schemas.microsoft.com/office/drawing/2014/main" id="{52DD7B4B-E577-AF48-0D77-8277DE9A3FFF}"/>
              </a:ext>
            </a:extLst>
          </p:cNvPr>
          <p:cNvSpPr/>
          <p:nvPr/>
        </p:nvSpPr>
        <p:spPr>
          <a:xfrm>
            <a:off x="1210944" y="3385157"/>
            <a:ext cx="273420" cy="914400"/>
          </a:xfrm>
          <a:custGeom>
            <a:avLst/>
            <a:gdLst>
              <a:gd name="connsiteX0" fmla="*/ 0 w 273420"/>
              <a:gd name="connsiteY0" fmla="*/ 0 h 914400"/>
              <a:gd name="connsiteX1" fmla="*/ 44820 w 273420"/>
              <a:gd name="connsiteY1" fmla="*/ 0 h 914400"/>
              <a:gd name="connsiteX2" fmla="*/ 273420 w 273420"/>
              <a:gd name="connsiteY2" fmla="*/ 457200 h 914400"/>
              <a:gd name="connsiteX3" fmla="*/ 44820 w 273420"/>
              <a:gd name="connsiteY3" fmla="*/ 914400 h 914400"/>
              <a:gd name="connsiteX4" fmla="*/ 0 w 273420"/>
              <a:gd name="connsiteY4" fmla="*/ 914400 h 914400"/>
              <a:gd name="connsiteX5" fmla="*/ 228600 w 27342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0" h="914400">
                <a:moveTo>
                  <a:pt x="0" y="0"/>
                </a:moveTo>
                <a:lnTo>
                  <a:pt x="44820" y="0"/>
                </a:lnTo>
                <a:lnTo>
                  <a:pt x="273420" y="457200"/>
                </a:lnTo>
                <a:lnTo>
                  <a:pt x="44820" y="914400"/>
                </a:lnTo>
                <a:lnTo>
                  <a:pt x="0" y="914400"/>
                </a:lnTo>
                <a:lnTo>
                  <a:pt x="228600" y="45720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C7505C74-7B29-DC03-1675-F729ED12FAB6}"/>
              </a:ext>
            </a:extLst>
          </p:cNvPr>
          <p:cNvSpPr txBox="1"/>
          <p:nvPr/>
        </p:nvSpPr>
        <p:spPr>
          <a:xfrm>
            <a:off x="559951" y="354996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</a:rPr>
              <a:t>03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2C8E4DC-9D47-BA74-4F71-B624530A9F35}"/>
              </a:ext>
            </a:extLst>
          </p:cNvPr>
          <p:cNvSpPr txBox="1"/>
          <p:nvPr/>
        </p:nvSpPr>
        <p:spPr>
          <a:xfrm>
            <a:off x="1572234" y="3489357"/>
            <a:ext cx="8715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1600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Personalización y experiencia del cliente: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consumidores buscan cada vez más experiencias personalizadas y únicas. </a:t>
            </a:r>
            <a:endParaRPr lang="es-CO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8" name="Gráfico 3085" descr="Audiencia objetivo con relleno sólido">
            <a:extLst>
              <a:ext uri="{FF2B5EF4-FFF2-40B4-BE49-F238E27FC236}">
                <a16:creationId xmlns:a16="http://schemas.microsoft.com/office/drawing/2014/main" id="{6BD4BE0D-4FBF-43AD-D72D-2AD9BCA734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550988" y="3505844"/>
            <a:ext cx="648000" cy="648000"/>
          </a:xfrm>
          <a:prstGeom prst="rect">
            <a:avLst/>
          </a:prstGeom>
        </p:spPr>
      </p:pic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38F3921-C705-FC89-80A5-7594132ECB39}"/>
              </a:ext>
            </a:extLst>
          </p:cNvPr>
          <p:cNvCxnSpPr/>
          <p:nvPr/>
        </p:nvCxnSpPr>
        <p:spPr>
          <a:xfrm>
            <a:off x="11463750" y="3511122"/>
            <a:ext cx="0" cy="623622"/>
          </a:xfrm>
          <a:prstGeom prst="line">
            <a:avLst/>
          </a:prstGeom>
          <a:ln w="76200">
            <a:solidFill>
              <a:srgbClr val="2F55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>
            <a:extLst>
              <a:ext uri="{FF2B5EF4-FFF2-40B4-BE49-F238E27FC236}">
                <a16:creationId xmlns:a16="http://schemas.microsoft.com/office/drawing/2014/main" id="{CC3C0368-1D7C-52A1-FFAE-3B9EA99043E1}"/>
              </a:ext>
            </a:extLst>
          </p:cNvPr>
          <p:cNvSpPr/>
          <p:nvPr/>
        </p:nvSpPr>
        <p:spPr>
          <a:xfrm>
            <a:off x="886305" y="4434452"/>
            <a:ext cx="1058384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31" name="Hexágono 30">
            <a:extLst>
              <a:ext uri="{FF2B5EF4-FFF2-40B4-BE49-F238E27FC236}">
                <a16:creationId xmlns:a16="http://schemas.microsoft.com/office/drawing/2014/main" id="{120963A7-59C7-11E1-6065-4AFECF8FBC33}"/>
              </a:ext>
            </a:extLst>
          </p:cNvPr>
          <p:cNvSpPr/>
          <p:nvPr/>
        </p:nvSpPr>
        <p:spPr>
          <a:xfrm>
            <a:off x="352730" y="4434452"/>
            <a:ext cx="1060704" cy="914400"/>
          </a:xfrm>
          <a:prstGeom prst="hexagon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32" name="Forma libre: forma 3089">
            <a:extLst>
              <a:ext uri="{FF2B5EF4-FFF2-40B4-BE49-F238E27FC236}">
                <a16:creationId xmlns:a16="http://schemas.microsoft.com/office/drawing/2014/main" id="{2B6A32AB-247C-868A-E6B2-6CC86618F192}"/>
              </a:ext>
            </a:extLst>
          </p:cNvPr>
          <p:cNvSpPr/>
          <p:nvPr/>
        </p:nvSpPr>
        <p:spPr>
          <a:xfrm>
            <a:off x="1210944" y="4434452"/>
            <a:ext cx="273420" cy="914400"/>
          </a:xfrm>
          <a:custGeom>
            <a:avLst/>
            <a:gdLst>
              <a:gd name="connsiteX0" fmla="*/ 0 w 273420"/>
              <a:gd name="connsiteY0" fmla="*/ 0 h 914400"/>
              <a:gd name="connsiteX1" fmla="*/ 44820 w 273420"/>
              <a:gd name="connsiteY1" fmla="*/ 0 h 914400"/>
              <a:gd name="connsiteX2" fmla="*/ 273420 w 273420"/>
              <a:gd name="connsiteY2" fmla="*/ 457200 h 914400"/>
              <a:gd name="connsiteX3" fmla="*/ 44820 w 273420"/>
              <a:gd name="connsiteY3" fmla="*/ 914400 h 914400"/>
              <a:gd name="connsiteX4" fmla="*/ 0 w 273420"/>
              <a:gd name="connsiteY4" fmla="*/ 914400 h 914400"/>
              <a:gd name="connsiteX5" fmla="*/ 228600 w 27342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0" h="914400">
                <a:moveTo>
                  <a:pt x="0" y="0"/>
                </a:moveTo>
                <a:lnTo>
                  <a:pt x="44820" y="0"/>
                </a:lnTo>
                <a:lnTo>
                  <a:pt x="273420" y="457200"/>
                </a:lnTo>
                <a:lnTo>
                  <a:pt x="44820" y="914400"/>
                </a:lnTo>
                <a:lnTo>
                  <a:pt x="0" y="914400"/>
                </a:lnTo>
                <a:lnTo>
                  <a:pt x="228600" y="45720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C48F8FF1-962F-7C0E-9A82-28A4A8B22544}"/>
              </a:ext>
            </a:extLst>
          </p:cNvPr>
          <p:cNvSpPr txBox="1"/>
          <p:nvPr/>
        </p:nvSpPr>
        <p:spPr>
          <a:xfrm>
            <a:off x="559951" y="4599264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</a:rPr>
              <a:t>04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77F4731-8EF6-43BC-1795-686BF297B4B3}"/>
              </a:ext>
            </a:extLst>
          </p:cNvPr>
          <p:cNvSpPr txBox="1"/>
          <p:nvPr/>
        </p:nvSpPr>
        <p:spPr>
          <a:xfrm>
            <a:off x="1572234" y="4564059"/>
            <a:ext cx="8715230" cy="62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1600" b="1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Tecnología y dispositivos móviles: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 acceso a dispositivos móviles y la adopción de tecnología afectan la interacción de consumidores con las marcas . </a:t>
            </a:r>
          </a:p>
        </p:txBody>
      </p:sp>
      <p:pic>
        <p:nvPicPr>
          <p:cNvPr id="35" name="Gráfico 3092" descr="Comercio electrónico con relleno sólido">
            <a:extLst>
              <a:ext uri="{FF2B5EF4-FFF2-40B4-BE49-F238E27FC236}">
                <a16:creationId xmlns:a16="http://schemas.microsoft.com/office/drawing/2014/main" id="{157B68A5-0752-85A6-8217-7A06C551F21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550988" y="4555139"/>
            <a:ext cx="648000" cy="648000"/>
          </a:xfrm>
          <a:prstGeom prst="rect">
            <a:avLst/>
          </a:prstGeom>
        </p:spPr>
      </p:pic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128BABEB-DF9F-BA1E-7BD5-81A7D0A38674}"/>
              </a:ext>
            </a:extLst>
          </p:cNvPr>
          <p:cNvCxnSpPr/>
          <p:nvPr/>
        </p:nvCxnSpPr>
        <p:spPr>
          <a:xfrm>
            <a:off x="11463750" y="4560417"/>
            <a:ext cx="0" cy="623622"/>
          </a:xfrm>
          <a:prstGeom prst="line">
            <a:avLst/>
          </a:prstGeom>
          <a:ln w="76200">
            <a:solidFill>
              <a:srgbClr val="2E75B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6">
            <a:extLst>
              <a:ext uri="{FF2B5EF4-FFF2-40B4-BE49-F238E27FC236}">
                <a16:creationId xmlns:a16="http://schemas.microsoft.com/office/drawing/2014/main" id="{443B146B-BEC9-A7FA-B273-7E32C4387971}"/>
              </a:ext>
            </a:extLst>
          </p:cNvPr>
          <p:cNvSpPr/>
          <p:nvPr/>
        </p:nvSpPr>
        <p:spPr>
          <a:xfrm>
            <a:off x="879910" y="5472164"/>
            <a:ext cx="1058384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8" name="Hexágono 37">
            <a:extLst>
              <a:ext uri="{FF2B5EF4-FFF2-40B4-BE49-F238E27FC236}">
                <a16:creationId xmlns:a16="http://schemas.microsoft.com/office/drawing/2014/main" id="{5F972841-BE4D-6323-4234-F3D6823F9D67}"/>
              </a:ext>
            </a:extLst>
          </p:cNvPr>
          <p:cNvSpPr/>
          <p:nvPr/>
        </p:nvSpPr>
        <p:spPr>
          <a:xfrm>
            <a:off x="352730" y="5472164"/>
            <a:ext cx="1060704" cy="914400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white"/>
              </a:solidFill>
            </a:endParaRPr>
          </a:p>
        </p:txBody>
      </p:sp>
      <p:sp>
        <p:nvSpPr>
          <p:cNvPr id="39" name="Forma libre: forma 3096">
            <a:extLst>
              <a:ext uri="{FF2B5EF4-FFF2-40B4-BE49-F238E27FC236}">
                <a16:creationId xmlns:a16="http://schemas.microsoft.com/office/drawing/2014/main" id="{7E854046-8DE2-14F5-26B9-12EE65F0D525}"/>
              </a:ext>
            </a:extLst>
          </p:cNvPr>
          <p:cNvSpPr/>
          <p:nvPr/>
        </p:nvSpPr>
        <p:spPr>
          <a:xfrm>
            <a:off x="1210944" y="5472164"/>
            <a:ext cx="273420" cy="914400"/>
          </a:xfrm>
          <a:custGeom>
            <a:avLst/>
            <a:gdLst>
              <a:gd name="connsiteX0" fmla="*/ 0 w 273420"/>
              <a:gd name="connsiteY0" fmla="*/ 0 h 914400"/>
              <a:gd name="connsiteX1" fmla="*/ 44820 w 273420"/>
              <a:gd name="connsiteY1" fmla="*/ 0 h 914400"/>
              <a:gd name="connsiteX2" fmla="*/ 273420 w 273420"/>
              <a:gd name="connsiteY2" fmla="*/ 457200 h 914400"/>
              <a:gd name="connsiteX3" fmla="*/ 44820 w 273420"/>
              <a:gd name="connsiteY3" fmla="*/ 914400 h 914400"/>
              <a:gd name="connsiteX4" fmla="*/ 0 w 273420"/>
              <a:gd name="connsiteY4" fmla="*/ 914400 h 914400"/>
              <a:gd name="connsiteX5" fmla="*/ 228600 w 27342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3420" h="914400">
                <a:moveTo>
                  <a:pt x="0" y="0"/>
                </a:moveTo>
                <a:lnTo>
                  <a:pt x="44820" y="0"/>
                </a:lnTo>
                <a:lnTo>
                  <a:pt x="273420" y="457200"/>
                </a:lnTo>
                <a:lnTo>
                  <a:pt x="44820" y="914400"/>
                </a:lnTo>
                <a:lnTo>
                  <a:pt x="0" y="914400"/>
                </a:lnTo>
                <a:lnTo>
                  <a:pt x="228600" y="4572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59FE4458-EE50-4625-DF18-DF9FB241E227}"/>
              </a:ext>
            </a:extLst>
          </p:cNvPr>
          <p:cNvSpPr txBox="1"/>
          <p:nvPr/>
        </p:nvSpPr>
        <p:spPr>
          <a:xfrm>
            <a:off x="559951" y="56369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>
                <a:solidFill>
                  <a:prstClr val="white"/>
                </a:solidFill>
              </a:rPr>
              <a:t>05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95918EB5-F42A-8D49-E3FF-1D4EB009196D}"/>
              </a:ext>
            </a:extLst>
          </p:cNvPr>
          <p:cNvSpPr txBox="1"/>
          <p:nvPr/>
        </p:nvSpPr>
        <p:spPr>
          <a:xfrm>
            <a:off x="1572234" y="5621512"/>
            <a:ext cx="8715230" cy="629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MX" sz="1600" b="1" dirty="0">
                <a:solidFill>
                  <a:srgbClr val="5B9B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Alimentación saludable y consciente: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Creciente conciencia sobre la importancia de la alimentación saludable y el bienestar en Colombia. Los consumidores están buscando opciones más saludables y nutritivas en su dieta.</a:t>
            </a:r>
          </a:p>
        </p:txBody>
      </p:sp>
      <p:pic>
        <p:nvPicPr>
          <p:cNvPr id="42" name="Gráfico 3099" descr="Interfaz de la experiencia de usuario con relleno sólido">
            <a:extLst>
              <a:ext uri="{FF2B5EF4-FFF2-40B4-BE49-F238E27FC236}">
                <a16:creationId xmlns:a16="http://schemas.microsoft.com/office/drawing/2014/main" id="{0C347BC5-0874-BB42-8D20-DC4E03E5664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550988" y="5592851"/>
            <a:ext cx="648000" cy="648000"/>
          </a:xfrm>
          <a:prstGeom prst="rect">
            <a:avLst/>
          </a:prstGeom>
        </p:spPr>
      </p:pic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3DB61033-BC61-18CD-34D1-E8CC824937BA}"/>
              </a:ext>
            </a:extLst>
          </p:cNvPr>
          <p:cNvCxnSpPr/>
          <p:nvPr/>
        </p:nvCxnSpPr>
        <p:spPr>
          <a:xfrm>
            <a:off x="11463750" y="5598129"/>
            <a:ext cx="0" cy="623622"/>
          </a:xfrm>
          <a:prstGeom prst="line">
            <a:avLst/>
          </a:prstGeom>
          <a:ln w="762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8521BE7-F075-E1CF-9DB5-944CEC69838C}"/>
              </a:ext>
            </a:extLst>
          </p:cNvPr>
          <p:cNvSpPr txBox="1"/>
          <p:nvPr/>
        </p:nvSpPr>
        <p:spPr>
          <a:xfrm>
            <a:off x="1575406" y="2506988"/>
            <a:ext cx="87120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Sostenibilidad y conciencia ambiental</a:t>
            </a:r>
            <a:r>
              <a:rPr lang="es-MX" sz="1400" b="1" dirty="0">
                <a:solidFill>
                  <a:srgbClr val="1F4E7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Los consumidores están cada vez más preocupados por el impacto ambiental de sus decisiones de compra. Se espera que  haya un mayor énfasis en productos y servicios sostenibles</a:t>
            </a:r>
            <a:endParaRPr lang="es-CO" sz="1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2027238" y="312708"/>
            <a:ext cx="8831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494CD"/>
                </a:solidFill>
                <a:cs typeface="Calibri" panose="020F0502020204030204" pitchFamily="34" charset="0"/>
              </a:rPr>
              <a:t>MEGATENDENCIAS 2030</a:t>
            </a:r>
          </a:p>
        </p:txBody>
      </p:sp>
    </p:spTree>
    <p:extLst>
      <p:ext uri="{BB962C8B-B14F-4D97-AF65-F5344CB8AC3E}">
        <p14:creationId xmlns:p14="http://schemas.microsoft.com/office/powerpoint/2010/main" val="2140997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o 46">
            <a:extLst>
              <a:ext uri="{FF2B5EF4-FFF2-40B4-BE49-F238E27FC236}">
                <a16:creationId xmlns:a16="http://schemas.microsoft.com/office/drawing/2014/main" id="{FADB447D-8D30-1470-040A-1207EF4C5A6A}"/>
              </a:ext>
            </a:extLst>
          </p:cNvPr>
          <p:cNvGrpSpPr/>
          <p:nvPr/>
        </p:nvGrpSpPr>
        <p:grpSpPr>
          <a:xfrm>
            <a:off x="143022" y="1196647"/>
            <a:ext cx="4626122" cy="1238250"/>
            <a:chOff x="387012" y="1065049"/>
            <a:chExt cx="4626122" cy="1238250"/>
          </a:xfrm>
        </p:grpSpPr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A6A90992-5C6C-4E56-42EF-77D940771983}"/>
                </a:ext>
              </a:extLst>
            </p:cNvPr>
            <p:cNvGrpSpPr/>
            <p:nvPr/>
          </p:nvGrpSpPr>
          <p:grpSpPr>
            <a:xfrm>
              <a:off x="965009" y="1065049"/>
              <a:ext cx="4048125" cy="1238250"/>
              <a:chOff x="7429309" y="1331749"/>
              <a:chExt cx="4048125" cy="123825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2" name="Rectángulo: esquinas redondeadas 16">
                <a:extLst>
                  <a:ext uri="{FF2B5EF4-FFF2-40B4-BE49-F238E27FC236}">
                    <a16:creationId xmlns:a16="http://schemas.microsoft.com/office/drawing/2014/main" id="{4D343B56-4007-B206-628D-A78F0CC63D22}"/>
                  </a:ext>
                </a:extLst>
              </p:cNvPr>
              <p:cNvSpPr/>
              <p:nvPr/>
            </p:nvSpPr>
            <p:spPr>
              <a:xfrm>
                <a:off x="7429309" y="1331749"/>
                <a:ext cx="4048125" cy="1238250"/>
              </a:xfrm>
              <a:prstGeom prst="roundRect">
                <a:avLst>
                  <a:gd name="adj" fmla="val 8205"/>
                </a:avLst>
              </a:prstGeom>
              <a:solidFill>
                <a:srgbClr val="1C305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53" name="Forma libre: forma 17">
                <a:extLst>
                  <a:ext uri="{FF2B5EF4-FFF2-40B4-BE49-F238E27FC236}">
                    <a16:creationId xmlns:a16="http://schemas.microsoft.com/office/drawing/2014/main" id="{537D9DF5-B086-D420-362C-A215BF772A19}"/>
                  </a:ext>
                </a:extLst>
              </p:cNvPr>
              <p:cNvSpPr/>
              <p:nvPr/>
            </p:nvSpPr>
            <p:spPr>
              <a:xfrm>
                <a:off x="7429309" y="1595535"/>
                <a:ext cx="3000560" cy="974464"/>
              </a:xfrm>
              <a:custGeom>
                <a:avLst/>
                <a:gdLst>
                  <a:gd name="connsiteX0" fmla="*/ 0 w 3000560"/>
                  <a:gd name="connsiteY0" fmla="*/ 0 h 974464"/>
                  <a:gd name="connsiteX1" fmla="*/ 2480413 w 3000560"/>
                  <a:gd name="connsiteY1" fmla="*/ 0 h 974464"/>
                  <a:gd name="connsiteX2" fmla="*/ 2513909 w 3000560"/>
                  <a:gd name="connsiteY2" fmla="*/ 11594 h 974464"/>
                  <a:gd name="connsiteX3" fmla="*/ 2519687 w 3000560"/>
                  <a:gd name="connsiteY3" fmla="*/ 23249 h 974464"/>
                  <a:gd name="connsiteX4" fmla="*/ 2522531 w 3000560"/>
                  <a:gd name="connsiteY4" fmla="*/ 17557 h 974464"/>
                  <a:gd name="connsiteX5" fmla="*/ 3000560 w 3000560"/>
                  <a:gd name="connsiteY5" fmla="*/ 974462 h 974464"/>
                  <a:gd name="connsiteX6" fmla="*/ 2480418 w 3000560"/>
                  <a:gd name="connsiteY6" fmla="*/ 974462 h 974464"/>
                  <a:gd name="connsiteX7" fmla="*/ 2480413 w 3000560"/>
                  <a:gd name="connsiteY7" fmla="*/ 974464 h 974464"/>
                  <a:gd name="connsiteX8" fmla="*/ 0 w 3000560"/>
                  <a:gd name="connsiteY8" fmla="*/ 974464 h 97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0560" h="974464">
                    <a:moveTo>
                      <a:pt x="0" y="0"/>
                    </a:moveTo>
                    <a:lnTo>
                      <a:pt x="2480413" y="0"/>
                    </a:lnTo>
                    <a:cubicBezTo>
                      <a:pt x="2493494" y="0"/>
                      <a:pt x="2505336" y="4431"/>
                      <a:pt x="2513909" y="11594"/>
                    </a:cubicBezTo>
                    <a:lnTo>
                      <a:pt x="2519687" y="23249"/>
                    </a:lnTo>
                    <a:lnTo>
                      <a:pt x="2522531" y="17557"/>
                    </a:lnTo>
                    <a:lnTo>
                      <a:pt x="3000560" y="974462"/>
                    </a:lnTo>
                    <a:lnTo>
                      <a:pt x="2480418" y="974462"/>
                    </a:lnTo>
                    <a:lnTo>
                      <a:pt x="2480413" y="974464"/>
                    </a:lnTo>
                    <a:lnTo>
                      <a:pt x="0" y="9744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 sz="12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49" name="Gráfico 13" descr="Cuaderno de estrategias con relleno sólido">
              <a:extLst>
                <a:ext uri="{FF2B5EF4-FFF2-40B4-BE49-F238E27FC236}">
                  <a16:creationId xmlns:a16="http://schemas.microsoft.com/office/drawing/2014/main" id="{5F6A8202-D300-1E86-5B00-EDA48525C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70300" y="1244929"/>
              <a:ext cx="914400" cy="914400"/>
            </a:xfrm>
            <a:prstGeom prst="rect">
              <a:avLst/>
            </a:prstGeom>
          </p:spPr>
        </p:pic>
        <p:sp>
          <p:nvSpPr>
            <p:cNvPr id="50" name="CuadroTexto 49">
              <a:extLst>
                <a:ext uri="{FF2B5EF4-FFF2-40B4-BE49-F238E27FC236}">
                  <a16:creationId xmlns:a16="http://schemas.microsoft.com/office/drawing/2014/main" id="{6E79DA86-1A0F-4A28-7B56-C08609EC59C4}"/>
                </a:ext>
              </a:extLst>
            </p:cNvPr>
            <p:cNvSpPr txBox="1"/>
            <p:nvPr/>
          </p:nvSpPr>
          <p:spPr>
            <a:xfrm>
              <a:off x="387012" y="1347260"/>
              <a:ext cx="550151" cy="523220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203200">
                <a:prstClr val="black">
                  <a:alpha val="99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s-CO" sz="2800" dirty="0">
                  <a:solidFill>
                    <a:srgbClr val="1C305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51" name="CuadroTexto 50">
              <a:extLst>
                <a:ext uri="{FF2B5EF4-FFF2-40B4-BE49-F238E27FC236}">
                  <a16:creationId xmlns:a16="http://schemas.microsoft.com/office/drawing/2014/main" id="{D5DCBD10-255B-D031-0D92-3EF6C9117153}"/>
                </a:ext>
              </a:extLst>
            </p:cNvPr>
            <p:cNvSpPr txBox="1"/>
            <p:nvPr/>
          </p:nvSpPr>
          <p:spPr>
            <a:xfrm>
              <a:off x="1346206" y="1457464"/>
              <a:ext cx="21312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b="1" dirty="0">
                  <a:solidFill>
                    <a:srgbClr val="1C305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 NACIONAL DE </a:t>
              </a:r>
            </a:p>
            <a:p>
              <a:r>
                <a:rPr lang="es-CO" b="1" dirty="0">
                  <a:solidFill>
                    <a:srgbClr val="1C3055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DESARROLLO – PND</a:t>
              </a:r>
            </a:p>
          </p:txBody>
        </p:sp>
      </p:grpSp>
      <p:grpSp>
        <p:nvGrpSpPr>
          <p:cNvPr id="54" name="Grupo 53">
            <a:extLst>
              <a:ext uri="{FF2B5EF4-FFF2-40B4-BE49-F238E27FC236}">
                <a16:creationId xmlns:a16="http://schemas.microsoft.com/office/drawing/2014/main" id="{259BAADA-D55F-834D-F33B-3CD4B2FCAF16}"/>
              </a:ext>
            </a:extLst>
          </p:cNvPr>
          <p:cNvGrpSpPr/>
          <p:nvPr/>
        </p:nvGrpSpPr>
        <p:grpSpPr>
          <a:xfrm>
            <a:off x="180652" y="3159972"/>
            <a:ext cx="4608198" cy="1238250"/>
            <a:chOff x="404936" y="2783052"/>
            <a:chExt cx="4608198" cy="1238250"/>
          </a:xfrm>
        </p:grpSpPr>
        <p:grpSp>
          <p:nvGrpSpPr>
            <p:cNvPr id="55" name="Grupo 54">
              <a:extLst>
                <a:ext uri="{FF2B5EF4-FFF2-40B4-BE49-F238E27FC236}">
                  <a16:creationId xmlns:a16="http://schemas.microsoft.com/office/drawing/2014/main" id="{5F4DFC71-A7B0-6D3B-F3C4-723CB4A945CF}"/>
                </a:ext>
              </a:extLst>
            </p:cNvPr>
            <p:cNvGrpSpPr/>
            <p:nvPr/>
          </p:nvGrpSpPr>
          <p:grpSpPr>
            <a:xfrm>
              <a:off x="965009" y="2783052"/>
              <a:ext cx="4048125" cy="1238250"/>
              <a:chOff x="7429309" y="3049752"/>
              <a:chExt cx="4048125" cy="123825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Rectángulo: esquinas redondeadas 23">
                <a:extLst>
                  <a:ext uri="{FF2B5EF4-FFF2-40B4-BE49-F238E27FC236}">
                    <a16:creationId xmlns:a16="http://schemas.microsoft.com/office/drawing/2014/main" id="{1468BDA7-0669-1552-8487-01C840BB4EEB}"/>
                  </a:ext>
                </a:extLst>
              </p:cNvPr>
              <p:cNvSpPr/>
              <p:nvPr/>
            </p:nvSpPr>
            <p:spPr>
              <a:xfrm>
                <a:off x="7429309" y="3049752"/>
                <a:ext cx="4048125" cy="1238250"/>
              </a:xfrm>
              <a:prstGeom prst="roundRect">
                <a:avLst>
                  <a:gd name="adj" fmla="val 8205"/>
                </a:avLst>
              </a:prstGeom>
              <a:solidFill>
                <a:srgbClr val="3B9AC6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0" name="Forma libre: forma 24">
                <a:extLst>
                  <a:ext uri="{FF2B5EF4-FFF2-40B4-BE49-F238E27FC236}">
                    <a16:creationId xmlns:a16="http://schemas.microsoft.com/office/drawing/2014/main" id="{001D98DE-D66A-A9BF-8E2E-CA9AEFA267ED}"/>
                  </a:ext>
                </a:extLst>
              </p:cNvPr>
              <p:cNvSpPr/>
              <p:nvPr/>
            </p:nvSpPr>
            <p:spPr>
              <a:xfrm>
                <a:off x="7429309" y="3313538"/>
                <a:ext cx="3000560" cy="974464"/>
              </a:xfrm>
              <a:custGeom>
                <a:avLst/>
                <a:gdLst>
                  <a:gd name="connsiteX0" fmla="*/ 0 w 3000560"/>
                  <a:gd name="connsiteY0" fmla="*/ 0 h 974464"/>
                  <a:gd name="connsiteX1" fmla="*/ 2480413 w 3000560"/>
                  <a:gd name="connsiteY1" fmla="*/ 0 h 974464"/>
                  <a:gd name="connsiteX2" fmla="*/ 2513909 w 3000560"/>
                  <a:gd name="connsiteY2" fmla="*/ 11594 h 974464"/>
                  <a:gd name="connsiteX3" fmla="*/ 2519687 w 3000560"/>
                  <a:gd name="connsiteY3" fmla="*/ 23249 h 974464"/>
                  <a:gd name="connsiteX4" fmla="*/ 2522531 w 3000560"/>
                  <a:gd name="connsiteY4" fmla="*/ 17557 h 974464"/>
                  <a:gd name="connsiteX5" fmla="*/ 3000560 w 3000560"/>
                  <a:gd name="connsiteY5" fmla="*/ 974462 h 974464"/>
                  <a:gd name="connsiteX6" fmla="*/ 2480418 w 3000560"/>
                  <a:gd name="connsiteY6" fmla="*/ 974462 h 974464"/>
                  <a:gd name="connsiteX7" fmla="*/ 2480413 w 3000560"/>
                  <a:gd name="connsiteY7" fmla="*/ 974464 h 974464"/>
                  <a:gd name="connsiteX8" fmla="*/ 0 w 3000560"/>
                  <a:gd name="connsiteY8" fmla="*/ 974464 h 97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0560" h="974464">
                    <a:moveTo>
                      <a:pt x="0" y="0"/>
                    </a:moveTo>
                    <a:lnTo>
                      <a:pt x="2480413" y="0"/>
                    </a:lnTo>
                    <a:cubicBezTo>
                      <a:pt x="2493494" y="0"/>
                      <a:pt x="2505336" y="4431"/>
                      <a:pt x="2513909" y="11594"/>
                    </a:cubicBezTo>
                    <a:lnTo>
                      <a:pt x="2519687" y="23249"/>
                    </a:lnTo>
                    <a:lnTo>
                      <a:pt x="2522531" y="17557"/>
                    </a:lnTo>
                    <a:lnTo>
                      <a:pt x="3000560" y="974462"/>
                    </a:lnTo>
                    <a:lnTo>
                      <a:pt x="2480418" y="974462"/>
                    </a:lnTo>
                    <a:lnTo>
                      <a:pt x="2480413" y="974464"/>
                    </a:lnTo>
                    <a:lnTo>
                      <a:pt x="0" y="9744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 sz="12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56" name="Gráfico 20" descr="Contrato con relleno sólido">
              <a:extLst>
                <a:ext uri="{FF2B5EF4-FFF2-40B4-BE49-F238E27FC236}">
                  <a16:creationId xmlns:a16="http://schemas.microsoft.com/office/drawing/2014/main" id="{0D876246-8BCA-2676-1625-4C241C714E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70300" y="2946762"/>
              <a:ext cx="914400" cy="914400"/>
            </a:xfrm>
            <a:prstGeom prst="rect">
              <a:avLst/>
            </a:prstGeom>
          </p:spPr>
        </p:pic>
        <p:sp>
          <p:nvSpPr>
            <p:cNvPr id="57" name="CuadroTexto 56">
              <a:extLst>
                <a:ext uri="{FF2B5EF4-FFF2-40B4-BE49-F238E27FC236}">
                  <a16:creationId xmlns:a16="http://schemas.microsoft.com/office/drawing/2014/main" id="{E1EA59B7-107B-ACAF-2273-BADAA82976EF}"/>
                </a:ext>
              </a:extLst>
            </p:cNvPr>
            <p:cNvSpPr txBox="1"/>
            <p:nvPr/>
          </p:nvSpPr>
          <p:spPr>
            <a:xfrm>
              <a:off x="404936" y="3140567"/>
              <a:ext cx="550151" cy="523220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203200">
                <a:prstClr val="black">
                  <a:alpha val="99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s-CO" sz="2800" dirty="0">
                  <a:solidFill>
                    <a:srgbClr val="3B9AC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02</a:t>
              </a:r>
            </a:p>
          </p:txBody>
        </p:sp>
        <p:sp>
          <p:nvSpPr>
            <p:cNvPr id="58" name="CuadroTexto 57">
              <a:extLst>
                <a:ext uri="{FF2B5EF4-FFF2-40B4-BE49-F238E27FC236}">
                  <a16:creationId xmlns:a16="http://schemas.microsoft.com/office/drawing/2014/main" id="{85690B66-5A69-1EE0-BAAF-0F12B562CC88}"/>
                </a:ext>
              </a:extLst>
            </p:cNvPr>
            <p:cNvSpPr txBox="1"/>
            <p:nvPr/>
          </p:nvSpPr>
          <p:spPr>
            <a:xfrm>
              <a:off x="1216868" y="3221972"/>
              <a:ext cx="262499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3B9AC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POLÍTICA DE SEGURIDAD </a:t>
              </a:r>
            </a:p>
            <a:p>
              <a:r>
                <a:rPr lang="es-CO" b="1" dirty="0">
                  <a:solidFill>
                    <a:srgbClr val="3B9AC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Y DEFENSA</a:t>
              </a:r>
            </a:p>
          </p:txBody>
        </p:sp>
      </p:grpSp>
      <p:grpSp>
        <p:nvGrpSpPr>
          <p:cNvPr id="61" name="Grupo 60">
            <a:extLst>
              <a:ext uri="{FF2B5EF4-FFF2-40B4-BE49-F238E27FC236}">
                <a16:creationId xmlns:a16="http://schemas.microsoft.com/office/drawing/2014/main" id="{533ED3D2-BFB9-9986-EBA9-93DF74A07B30}"/>
              </a:ext>
            </a:extLst>
          </p:cNvPr>
          <p:cNvGrpSpPr/>
          <p:nvPr/>
        </p:nvGrpSpPr>
        <p:grpSpPr>
          <a:xfrm>
            <a:off x="174680" y="5123297"/>
            <a:ext cx="4626870" cy="1238250"/>
            <a:chOff x="398964" y="4742355"/>
            <a:chExt cx="4626870" cy="1238250"/>
          </a:xfrm>
        </p:grpSpPr>
        <p:grpSp>
          <p:nvGrpSpPr>
            <p:cNvPr id="62" name="Grupo 61">
              <a:extLst>
                <a:ext uri="{FF2B5EF4-FFF2-40B4-BE49-F238E27FC236}">
                  <a16:creationId xmlns:a16="http://schemas.microsoft.com/office/drawing/2014/main" id="{E502D40B-909A-80A9-333D-F2576BA7D339}"/>
                </a:ext>
              </a:extLst>
            </p:cNvPr>
            <p:cNvGrpSpPr/>
            <p:nvPr/>
          </p:nvGrpSpPr>
          <p:grpSpPr>
            <a:xfrm>
              <a:off x="977709" y="4742355"/>
              <a:ext cx="4048125" cy="1238250"/>
              <a:chOff x="7429309" y="4767755"/>
              <a:chExt cx="4048125" cy="1238250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Rectángulo: esquinas redondeadas 30">
                <a:extLst>
                  <a:ext uri="{FF2B5EF4-FFF2-40B4-BE49-F238E27FC236}">
                    <a16:creationId xmlns:a16="http://schemas.microsoft.com/office/drawing/2014/main" id="{908ABE8C-D3B9-F802-257E-26248A5A2FEE}"/>
                  </a:ext>
                </a:extLst>
              </p:cNvPr>
              <p:cNvSpPr/>
              <p:nvPr/>
            </p:nvSpPr>
            <p:spPr>
              <a:xfrm>
                <a:off x="7429309" y="4767755"/>
                <a:ext cx="4048125" cy="1238250"/>
              </a:xfrm>
              <a:prstGeom prst="roundRect">
                <a:avLst>
                  <a:gd name="adj" fmla="val 8205"/>
                </a:avLst>
              </a:prstGeom>
              <a:solidFill>
                <a:srgbClr val="49C8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120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Forma libre: forma 31">
                <a:extLst>
                  <a:ext uri="{FF2B5EF4-FFF2-40B4-BE49-F238E27FC236}">
                    <a16:creationId xmlns:a16="http://schemas.microsoft.com/office/drawing/2014/main" id="{5DEBE74F-F013-BAD9-6405-C6EC1F8DFAF4}"/>
                  </a:ext>
                </a:extLst>
              </p:cNvPr>
              <p:cNvSpPr/>
              <p:nvPr/>
            </p:nvSpPr>
            <p:spPr>
              <a:xfrm>
                <a:off x="7429309" y="5031541"/>
                <a:ext cx="3000560" cy="974464"/>
              </a:xfrm>
              <a:custGeom>
                <a:avLst/>
                <a:gdLst>
                  <a:gd name="connsiteX0" fmla="*/ 0 w 3000560"/>
                  <a:gd name="connsiteY0" fmla="*/ 0 h 974464"/>
                  <a:gd name="connsiteX1" fmla="*/ 2480413 w 3000560"/>
                  <a:gd name="connsiteY1" fmla="*/ 0 h 974464"/>
                  <a:gd name="connsiteX2" fmla="*/ 2513909 w 3000560"/>
                  <a:gd name="connsiteY2" fmla="*/ 11594 h 974464"/>
                  <a:gd name="connsiteX3" fmla="*/ 2519687 w 3000560"/>
                  <a:gd name="connsiteY3" fmla="*/ 23249 h 974464"/>
                  <a:gd name="connsiteX4" fmla="*/ 2522531 w 3000560"/>
                  <a:gd name="connsiteY4" fmla="*/ 17557 h 974464"/>
                  <a:gd name="connsiteX5" fmla="*/ 3000560 w 3000560"/>
                  <a:gd name="connsiteY5" fmla="*/ 974462 h 974464"/>
                  <a:gd name="connsiteX6" fmla="*/ 2480418 w 3000560"/>
                  <a:gd name="connsiteY6" fmla="*/ 974462 h 974464"/>
                  <a:gd name="connsiteX7" fmla="*/ 2480413 w 3000560"/>
                  <a:gd name="connsiteY7" fmla="*/ 974464 h 974464"/>
                  <a:gd name="connsiteX8" fmla="*/ 0 w 3000560"/>
                  <a:gd name="connsiteY8" fmla="*/ 974464 h 974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00560" h="974464">
                    <a:moveTo>
                      <a:pt x="0" y="0"/>
                    </a:moveTo>
                    <a:lnTo>
                      <a:pt x="2480413" y="0"/>
                    </a:lnTo>
                    <a:cubicBezTo>
                      <a:pt x="2493494" y="0"/>
                      <a:pt x="2505336" y="4431"/>
                      <a:pt x="2513909" y="11594"/>
                    </a:cubicBezTo>
                    <a:lnTo>
                      <a:pt x="2519687" y="23249"/>
                    </a:lnTo>
                    <a:lnTo>
                      <a:pt x="2522531" y="17557"/>
                    </a:lnTo>
                    <a:lnTo>
                      <a:pt x="3000560" y="974462"/>
                    </a:lnTo>
                    <a:lnTo>
                      <a:pt x="2480418" y="974462"/>
                    </a:lnTo>
                    <a:lnTo>
                      <a:pt x="2480413" y="974464"/>
                    </a:lnTo>
                    <a:lnTo>
                      <a:pt x="0" y="97446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6">
                  <a:shade val="15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s-CO" sz="1200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pic>
          <p:nvPicPr>
            <p:cNvPr id="63" name="Gráfico 27" descr="Lista de comprobación con relleno sólido">
              <a:extLst>
                <a:ext uri="{FF2B5EF4-FFF2-40B4-BE49-F238E27FC236}">
                  <a16:creationId xmlns:a16="http://schemas.microsoft.com/office/drawing/2014/main" id="{C05027BB-CE26-3CA1-5179-EA29CE06B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83000" y="4955341"/>
              <a:ext cx="914400" cy="914400"/>
            </a:xfrm>
            <a:prstGeom prst="rect">
              <a:avLst/>
            </a:prstGeom>
          </p:spPr>
        </p:pic>
        <p:sp>
          <p:nvSpPr>
            <p:cNvPr id="64" name="CuadroTexto 63">
              <a:extLst>
                <a:ext uri="{FF2B5EF4-FFF2-40B4-BE49-F238E27FC236}">
                  <a16:creationId xmlns:a16="http://schemas.microsoft.com/office/drawing/2014/main" id="{0EF98507-01D6-410A-3B3F-4C3EC8617E47}"/>
                </a:ext>
              </a:extLst>
            </p:cNvPr>
            <p:cNvSpPr txBox="1"/>
            <p:nvPr/>
          </p:nvSpPr>
          <p:spPr>
            <a:xfrm>
              <a:off x="398964" y="5150931"/>
              <a:ext cx="550151" cy="523220"/>
            </a:xfrm>
            <a:prstGeom prst="rect">
              <a:avLst/>
            </a:prstGeom>
            <a:noFill/>
            <a:effectLst>
              <a:glow rad="228600">
                <a:schemeClr val="accent3">
                  <a:satMod val="175000"/>
                  <a:alpha val="40000"/>
                </a:schemeClr>
              </a:glow>
              <a:innerShdw blurRad="203200">
                <a:prstClr val="black">
                  <a:alpha val="99000"/>
                </a:prstClr>
              </a:innerShdw>
            </a:effectLst>
          </p:spPr>
          <p:txBody>
            <a:bodyPr wrap="none" rtlCol="0">
              <a:spAutoFit/>
            </a:bodyPr>
            <a:lstStyle/>
            <a:p>
              <a:r>
                <a:rPr lang="es-CO" sz="2800" dirty="0">
                  <a:solidFill>
                    <a:srgbClr val="49C8F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03</a:t>
              </a:r>
            </a:p>
          </p:txBody>
        </p:sp>
        <p:sp>
          <p:nvSpPr>
            <p:cNvPr id="65" name="CuadroTexto 64">
              <a:extLst>
                <a:ext uri="{FF2B5EF4-FFF2-40B4-BE49-F238E27FC236}">
                  <a16:creationId xmlns:a16="http://schemas.microsoft.com/office/drawing/2014/main" id="{36CAC1B9-12E3-9F57-23F6-55B1C5E9D2A7}"/>
                </a:ext>
              </a:extLst>
            </p:cNvPr>
            <p:cNvSpPr txBox="1"/>
            <p:nvPr/>
          </p:nvSpPr>
          <p:spPr>
            <a:xfrm>
              <a:off x="1326500" y="5181789"/>
              <a:ext cx="23529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b="1" dirty="0">
                  <a:solidFill>
                    <a:srgbClr val="49C8F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PLAN ESTRATÉGICO POLICÍA NACIONAL</a:t>
              </a:r>
            </a:p>
          </p:txBody>
        </p:sp>
      </p:grpSp>
      <p:sp>
        <p:nvSpPr>
          <p:cNvPr id="68" name="CuadroTexto 67">
            <a:extLst>
              <a:ext uri="{FF2B5EF4-FFF2-40B4-BE49-F238E27FC236}">
                <a16:creationId xmlns:a16="http://schemas.microsoft.com/office/drawing/2014/main" id="{32FD7D16-FCA6-C8BD-8926-EFA6AD5FA45D}"/>
              </a:ext>
            </a:extLst>
          </p:cNvPr>
          <p:cNvSpPr txBox="1"/>
          <p:nvPr/>
        </p:nvSpPr>
        <p:spPr>
          <a:xfrm>
            <a:off x="4999545" y="2171618"/>
            <a:ext cx="1096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i="0" u="none" strike="noStrike" cap="none" spc="0" normalizeH="0" baseline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MX" sz="1000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</a:t>
            </a:r>
          </a:p>
          <a:p>
            <a:r>
              <a:rPr lang="es-MX" sz="1000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BASES PND</a:t>
            </a:r>
            <a:endParaRPr lang="es-CO" sz="1000" dirty="0">
              <a:ln>
                <a:noFill/>
              </a:ln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" name="object 64">
            <a:extLst>
              <a:ext uri="{FF2B5EF4-FFF2-40B4-BE49-F238E27FC236}">
                <a16:creationId xmlns:a16="http://schemas.microsoft.com/office/drawing/2014/main" id="{EA20B450-800F-5BB4-252E-C32B6588811E}"/>
              </a:ext>
            </a:extLst>
          </p:cNvPr>
          <p:cNvSpPr txBox="1"/>
          <p:nvPr/>
        </p:nvSpPr>
        <p:spPr>
          <a:xfrm>
            <a:off x="5333714" y="1802337"/>
            <a:ext cx="479298" cy="369332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s-CO"/>
            </a:defPPr>
            <a:lvl1pPr marL="12700" algn="ctr">
              <a:lnSpc>
                <a:spcPct val="100000"/>
              </a:lnSpc>
              <a:spcBef>
                <a:spcPts val="114"/>
              </a:spcBef>
              <a:defRPr sz="2400" b="1">
                <a:gradFill>
                  <a:gsLst>
                    <a:gs pos="0">
                      <a:srgbClr val="004164"/>
                    </a:gs>
                    <a:gs pos="100000">
                      <a:srgbClr val="161E35"/>
                    </a:gs>
                  </a:gsLst>
                  <a:lin ang="5400000" scaled="1"/>
                </a:gradFill>
                <a:latin typeface="Microgramma D Extended" pitchFamily="50" charset="0"/>
              </a:defRPr>
            </a:lvl1pPr>
          </a:lstStyle>
          <a:p>
            <a:r>
              <a:rPr lang="es-MX" dirty="0">
                <a:solidFill>
                  <a:srgbClr val="1C30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390</a:t>
            </a:r>
            <a:endParaRPr dirty="0">
              <a:solidFill>
                <a:srgbClr val="1C30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81546D17-B6AB-746D-FBD3-D56FC8DAFD6D}"/>
              </a:ext>
            </a:extLst>
          </p:cNvPr>
          <p:cNvSpPr txBox="1"/>
          <p:nvPr/>
        </p:nvSpPr>
        <p:spPr>
          <a:xfrm>
            <a:off x="4810021" y="1389814"/>
            <a:ext cx="14755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ARTÍCULOS</a:t>
            </a:r>
            <a:r>
              <a:rPr lang="es-ES_tradnl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05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 2294/2023.</a:t>
            </a:r>
          </a:p>
        </p:txBody>
      </p:sp>
      <p:sp>
        <p:nvSpPr>
          <p:cNvPr id="71" name="object 64">
            <a:extLst>
              <a:ext uri="{FF2B5EF4-FFF2-40B4-BE49-F238E27FC236}">
                <a16:creationId xmlns:a16="http://schemas.microsoft.com/office/drawing/2014/main" id="{9CC83E17-8F16-5381-2E79-3C11F6FD8257}"/>
              </a:ext>
            </a:extLst>
          </p:cNvPr>
          <p:cNvSpPr txBox="1"/>
          <p:nvPr/>
        </p:nvSpPr>
        <p:spPr>
          <a:xfrm>
            <a:off x="5384209" y="1009256"/>
            <a:ext cx="37830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s-CO"/>
            </a:defPPr>
            <a:lvl1pPr marL="12700" algn="ctr">
              <a:lnSpc>
                <a:spcPct val="100000"/>
              </a:lnSpc>
              <a:spcBef>
                <a:spcPts val="114"/>
              </a:spcBef>
              <a:defRPr sz="2400" b="1">
                <a:gradFill>
                  <a:gsLst>
                    <a:gs pos="0">
                      <a:srgbClr val="004164"/>
                    </a:gs>
                    <a:gs pos="100000">
                      <a:srgbClr val="161E35"/>
                    </a:gs>
                  </a:gsLst>
                  <a:lin ang="5400000" scaled="1"/>
                </a:gradFill>
                <a:latin typeface="Microgramma D Extended" pitchFamily="50" charset="0"/>
              </a:defRPr>
            </a:lvl1pPr>
          </a:lstStyle>
          <a:p>
            <a:r>
              <a:rPr lang="es-MX" sz="2800" dirty="0">
                <a:solidFill>
                  <a:srgbClr val="1C305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74</a:t>
            </a:r>
            <a:endParaRPr sz="2800" dirty="0">
              <a:solidFill>
                <a:srgbClr val="1C3055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6E989BB3-BBFF-C14A-88B8-8B93490C3F32}"/>
              </a:ext>
            </a:extLst>
          </p:cNvPr>
          <p:cNvSpPr txBox="1"/>
          <p:nvPr/>
        </p:nvSpPr>
        <p:spPr>
          <a:xfrm>
            <a:off x="4769144" y="3542258"/>
            <a:ext cx="1475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73" name="object 64">
            <a:extLst>
              <a:ext uri="{FF2B5EF4-FFF2-40B4-BE49-F238E27FC236}">
                <a16:creationId xmlns:a16="http://schemas.microsoft.com/office/drawing/2014/main" id="{EC8728D4-875E-9481-ED56-C85B39EA708A}"/>
              </a:ext>
            </a:extLst>
          </p:cNvPr>
          <p:cNvSpPr txBox="1"/>
          <p:nvPr/>
        </p:nvSpPr>
        <p:spPr>
          <a:xfrm>
            <a:off x="5434703" y="3191942"/>
            <a:ext cx="195566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s-CO"/>
            </a:defPPr>
            <a:lvl1pPr marL="12700" algn="ctr">
              <a:lnSpc>
                <a:spcPct val="100000"/>
              </a:lnSpc>
              <a:spcBef>
                <a:spcPts val="114"/>
              </a:spcBef>
              <a:defRPr sz="2400" b="1">
                <a:gradFill>
                  <a:gsLst>
                    <a:gs pos="0">
                      <a:srgbClr val="004164"/>
                    </a:gs>
                    <a:gs pos="100000">
                      <a:srgbClr val="161E35"/>
                    </a:gs>
                  </a:gsLst>
                  <a:lin ang="5400000" scaled="1"/>
                </a:gradFill>
                <a:latin typeface="Microgramma D Extended" pitchFamily="50" charset="0"/>
              </a:defRPr>
            </a:lvl1pPr>
          </a:lstStyle>
          <a:p>
            <a:r>
              <a:rPr lang="es-MX" sz="2800" dirty="0">
                <a:solidFill>
                  <a:srgbClr val="3B9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800" dirty="0">
              <a:solidFill>
                <a:srgbClr val="3B9AC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object 64">
            <a:extLst>
              <a:ext uri="{FF2B5EF4-FFF2-40B4-BE49-F238E27FC236}">
                <a16:creationId xmlns:a16="http://schemas.microsoft.com/office/drawing/2014/main" id="{6EA6FCC1-A901-7415-81B1-1FE36E479862}"/>
              </a:ext>
            </a:extLst>
          </p:cNvPr>
          <p:cNvSpPr txBox="1"/>
          <p:nvPr/>
        </p:nvSpPr>
        <p:spPr>
          <a:xfrm>
            <a:off x="5251961" y="3706615"/>
            <a:ext cx="561051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s-CO"/>
            </a:defPPr>
            <a:lvl1pPr marL="12700" algn="ctr">
              <a:lnSpc>
                <a:spcPct val="100000"/>
              </a:lnSpc>
              <a:spcBef>
                <a:spcPts val="114"/>
              </a:spcBef>
              <a:defRPr sz="2400" b="1">
                <a:gradFill>
                  <a:gsLst>
                    <a:gs pos="0">
                      <a:srgbClr val="004164"/>
                    </a:gs>
                    <a:gs pos="100000">
                      <a:srgbClr val="161E35"/>
                    </a:gs>
                  </a:gsLst>
                  <a:lin ang="5400000" scaled="1"/>
                </a:gradFill>
                <a:latin typeface="Microgramma D Extended" pitchFamily="50" charset="0"/>
              </a:defRPr>
            </a:lvl1pPr>
          </a:lstStyle>
          <a:p>
            <a:r>
              <a:rPr lang="es-MX" sz="2800" dirty="0">
                <a:solidFill>
                  <a:srgbClr val="3B9AC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114</a:t>
            </a:r>
            <a:endParaRPr sz="2800" dirty="0">
              <a:solidFill>
                <a:srgbClr val="3B9AC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C4EEA66D-F9E0-EC05-71BE-05377D10EA6C}"/>
              </a:ext>
            </a:extLst>
          </p:cNvPr>
          <p:cNvSpPr txBox="1"/>
          <p:nvPr/>
        </p:nvSpPr>
        <p:spPr>
          <a:xfrm>
            <a:off x="4859960" y="4135558"/>
            <a:ext cx="12938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i="0" u="none" strike="noStrike" cap="none" spc="0" normalizeH="0" baseline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MX" sz="1000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ACCIONES</a:t>
            </a:r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73F3B42F-B12A-34BA-2A1F-2DC37AB348A6}"/>
              </a:ext>
            </a:extLst>
          </p:cNvPr>
          <p:cNvSpPr txBox="1"/>
          <p:nvPr/>
        </p:nvSpPr>
        <p:spPr>
          <a:xfrm>
            <a:off x="4858737" y="5696685"/>
            <a:ext cx="1293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LINEAMIENTOS DEL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1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DIRECTOR</a:t>
            </a:r>
          </a:p>
        </p:txBody>
      </p:sp>
      <p:sp>
        <p:nvSpPr>
          <p:cNvPr id="77" name="object 64">
            <a:extLst>
              <a:ext uri="{FF2B5EF4-FFF2-40B4-BE49-F238E27FC236}">
                <a16:creationId xmlns:a16="http://schemas.microsoft.com/office/drawing/2014/main" id="{EE378957-7147-6EB3-AE5D-2520F965AFE3}"/>
              </a:ext>
            </a:extLst>
          </p:cNvPr>
          <p:cNvSpPr txBox="1"/>
          <p:nvPr/>
        </p:nvSpPr>
        <p:spPr>
          <a:xfrm>
            <a:off x="5342664" y="5294594"/>
            <a:ext cx="195566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s-CO"/>
            </a:defPPr>
            <a:lvl1pPr marL="12700" algn="ctr">
              <a:lnSpc>
                <a:spcPct val="100000"/>
              </a:lnSpc>
              <a:spcBef>
                <a:spcPts val="114"/>
              </a:spcBef>
              <a:defRPr sz="2400" b="1">
                <a:gradFill>
                  <a:gsLst>
                    <a:gs pos="0">
                      <a:srgbClr val="004164"/>
                    </a:gs>
                    <a:gs pos="100000">
                      <a:srgbClr val="161E35"/>
                    </a:gs>
                  </a:gsLst>
                  <a:lin ang="5400000" scaled="1"/>
                </a:gradFill>
                <a:latin typeface="Microgramma D Extended" pitchFamily="50" charset="0"/>
              </a:defRPr>
            </a:lvl1pPr>
          </a:lstStyle>
          <a:p>
            <a:r>
              <a:rPr lang="es-MX" sz="2800" dirty="0">
                <a:solidFill>
                  <a:srgbClr val="49C8F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800" dirty="0">
              <a:solidFill>
                <a:srgbClr val="49C8F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object 64">
            <a:extLst>
              <a:ext uri="{FF2B5EF4-FFF2-40B4-BE49-F238E27FC236}">
                <a16:creationId xmlns:a16="http://schemas.microsoft.com/office/drawing/2014/main" id="{ECCC89A6-60E2-39F4-14E2-ABAE8CC994C2}"/>
              </a:ext>
            </a:extLst>
          </p:cNvPr>
          <p:cNvSpPr txBox="1"/>
          <p:nvPr/>
        </p:nvSpPr>
        <p:spPr>
          <a:xfrm>
            <a:off x="8542507" y="5336283"/>
            <a:ext cx="195566" cy="430887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>
            <a:spAutoFit/>
          </a:bodyPr>
          <a:lstStyle>
            <a:defPPr>
              <a:defRPr lang="es-CO"/>
            </a:defPPr>
            <a:lvl1pPr marL="12700" algn="ctr">
              <a:lnSpc>
                <a:spcPct val="100000"/>
              </a:lnSpc>
              <a:spcBef>
                <a:spcPts val="114"/>
              </a:spcBef>
              <a:defRPr sz="2400" b="1">
                <a:gradFill>
                  <a:gsLst>
                    <a:gs pos="0">
                      <a:srgbClr val="004164"/>
                    </a:gs>
                    <a:gs pos="100000">
                      <a:srgbClr val="161E35"/>
                    </a:gs>
                  </a:gsLst>
                  <a:lin ang="5400000" scaled="1"/>
                </a:gradFill>
                <a:latin typeface="Microgramma D Extended" pitchFamily="50" charset="0"/>
              </a:defRPr>
            </a:lvl1pPr>
          </a:lstStyle>
          <a:p>
            <a:r>
              <a:rPr lang="es-MX" sz="2800" dirty="0">
                <a:solidFill>
                  <a:srgbClr val="49C8F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</a:t>
            </a:r>
            <a:endParaRPr sz="2800" dirty="0">
              <a:solidFill>
                <a:srgbClr val="49C8F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9" name="CuadroTexto 78">
            <a:extLst>
              <a:ext uri="{FF2B5EF4-FFF2-40B4-BE49-F238E27FC236}">
                <a16:creationId xmlns:a16="http://schemas.microsoft.com/office/drawing/2014/main" id="{41A7E4AB-6568-EF84-253F-E4EF78D0C0FD}"/>
              </a:ext>
            </a:extLst>
          </p:cNvPr>
          <p:cNvSpPr txBox="1"/>
          <p:nvPr/>
        </p:nvSpPr>
        <p:spPr>
          <a:xfrm>
            <a:off x="7637803" y="5738097"/>
            <a:ext cx="19537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i="0" u="none" strike="noStrike" cap="none" spc="0" normalizeH="0" baseline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MX" sz="1000" b="1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HORIZONTES INSTITUCIONALES</a:t>
            </a:r>
          </a:p>
        </p:txBody>
      </p:sp>
      <p:sp>
        <p:nvSpPr>
          <p:cNvPr id="80" name="object 64">
            <a:extLst>
              <a:ext uri="{FF2B5EF4-FFF2-40B4-BE49-F238E27FC236}">
                <a16:creationId xmlns:a16="http://schemas.microsoft.com/office/drawing/2014/main" id="{D34A1CC1-ED28-C6B4-14DF-92BC7E8C39F7}"/>
              </a:ext>
            </a:extLst>
          </p:cNvPr>
          <p:cNvSpPr txBox="1"/>
          <p:nvPr/>
        </p:nvSpPr>
        <p:spPr>
          <a:xfrm>
            <a:off x="10176568" y="5419799"/>
            <a:ext cx="37830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>
            <a:defPPr>
              <a:defRPr lang="es-CO"/>
            </a:defPPr>
            <a:lvl1pPr marL="12700" algn="ctr">
              <a:lnSpc>
                <a:spcPct val="100000"/>
              </a:lnSpc>
              <a:spcBef>
                <a:spcPts val="114"/>
              </a:spcBef>
              <a:defRPr sz="2400" b="1">
                <a:gradFill>
                  <a:gsLst>
                    <a:gs pos="0">
                      <a:srgbClr val="004164"/>
                    </a:gs>
                    <a:gs pos="100000">
                      <a:srgbClr val="161E35"/>
                    </a:gs>
                  </a:gsLst>
                  <a:lin ang="5400000" scaled="1"/>
                </a:gradFill>
                <a:latin typeface="Microgramma D Extended" pitchFamily="50" charset="0"/>
              </a:defRPr>
            </a:lvl1pPr>
          </a:lstStyle>
          <a:p>
            <a:r>
              <a:rPr lang="es-MX" sz="2800" dirty="0">
                <a:solidFill>
                  <a:srgbClr val="49C8F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</a:t>
            </a:r>
            <a:endParaRPr sz="2800" dirty="0">
              <a:solidFill>
                <a:srgbClr val="49C8F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" name="CuadroTexto 80">
            <a:extLst>
              <a:ext uri="{FF2B5EF4-FFF2-40B4-BE49-F238E27FC236}">
                <a16:creationId xmlns:a16="http://schemas.microsoft.com/office/drawing/2014/main" id="{9513C4E3-7997-88C8-6916-3FC1A63BC64F}"/>
              </a:ext>
            </a:extLst>
          </p:cNvPr>
          <p:cNvSpPr txBox="1"/>
          <p:nvPr/>
        </p:nvSpPr>
        <p:spPr>
          <a:xfrm>
            <a:off x="9363235" y="5848198"/>
            <a:ext cx="19537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R="0" lvl="0" indent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400" i="0" u="none" strike="noStrike" cap="none" spc="0" normalizeH="0" baseline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s-MX" sz="900" b="1" dirty="0">
                <a:ln>
                  <a:noFill/>
                </a:ln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OBJETIVOS ESTRATÉGICOS</a:t>
            </a: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EB60E31-3CC0-99FB-85A2-0A58160E8A2A}"/>
              </a:ext>
            </a:extLst>
          </p:cNvPr>
          <p:cNvSpPr txBox="1"/>
          <p:nvPr/>
        </p:nvSpPr>
        <p:spPr>
          <a:xfrm>
            <a:off x="6153830" y="1059513"/>
            <a:ext cx="5557076" cy="1361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1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Ordenamiento territorial alrededor del agua y justicia ambiental.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1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Seguridad humana y justicia social.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1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Derecho humano a la alimentación.</a:t>
            </a: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1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Transformación productiva, internacionalización y acción climática.</a:t>
            </a:r>
            <a:endParaRPr lang="es-CO" sz="1100" dirty="0">
              <a:solidFill>
                <a:srgbClr val="44546A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11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Convergencia regional.</a:t>
            </a:r>
            <a:endParaRPr lang="es-CO" sz="1100" dirty="0">
              <a:solidFill>
                <a:srgbClr val="44546A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" name="CuadroTexto 91">
            <a:extLst>
              <a:ext uri="{FF2B5EF4-FFF2-40B4-BE49-F238E27FC236}">
                <a16:creationId xmlns:a16="http://schemas.microsoft.com/office/drawing/2014/main" id="{D813B3EB-EBB6-38DE-EAB5-58E26B10E6E3}"/>
              </a:ext>
            </a:extLst>
          </p:cNvPr>
          <p:cNvSpPr txBox="1"/>
          <p:nvPr/>
        </p:nvSpPr>
        <p:spPr>
          <a:xfrm>
            <a:off x="6285523" y="5329219"/>
            <a:ext cx="542538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1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Humanismo.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1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Innovación.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1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Profesionalismo.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MX" sz="1100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Honestidad</a:t>
            </a:r>
            <a:endParaRPr lang="es-CO" sz="1100" dirty="0">
              <a:solidFill>
                <a:srgbClr val="44546A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CuadroTexto 93">
            <a:extLst>
              <a:ext uri="{FF2B5EF4-FFF2-40B4-BE49-F238E27FC236}">
                <a16:creationId xmlns:a16="http://schemas.microsoft.com/office/drawing/2014/main" id="{EEB60E31-3CC0-99FB-85A2-0A58160E8A2A}"/>
              </a:ext>
            </a:extLst>
          </p:cNvPr>
          <p:cNvSpPr txBox="1"/>
          <p:nvPr/>
        </p:nvSpPr>
        <p:spPr>
          <a:xfrm>
            <a:off x="6153830" y="3321324"/>
            <a:ext cx="555707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CO"/>
            </a:defPPr>
            <a:lvl1pPr marL="285750" indent="-285750" algn="just">
              <a:lnSpc>
                <a:spcPct val="150000"/>
              </a:lnSpc>
              <a:buFont typeface="Wingdings" panose="05000000000000000000" pitchFamily="2" charset="2"/>
              <a:buChar char="§"/>
              <a:defRPr sz="1100">
                <a:solidFill>
                  <a:schemeClr val="tx2">
                    <a:lumMod val="50000"/>
                  </a:schemeClr>
                </a:solidFill>
                <a:latin typeface="Bahnschrift SemiLight Condensed" panose="020B0502040204020203" pitchFamily="34" charset="0"/>
              </a:defRPr>
            </a:lvl1pPr>
          </a:lstStyle>
          <a:p>
            <a:r>
              <a:rPr lang="es-MX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Proveer condiciones de seguridad y protección para la vida y el patrimonio.</a:t>
            </a:r>
          </a:p>
          <a:p>
            <a:r>
              <a:rPr lang="es-MX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Contener la deforestación y la protección de la biodiversidad y el recurso hídrico.</a:t>
            </a:r>
          </a:p>
          <a:p>
            <a:r>
              <a:rPr lang="es-MX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Salvaguardar la integridad territorial, soberanía, independencia y el orden constitucional.</a:t>
            </a:r>
          </a:p>
          <a:p>
            <a:r>
              <a:rPr lang="es-MX" dirty="0">
                <a:solidFill>
                  <a:srgbClr val="44546A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Fortalecer la Fuerza Pública (talento humano, legitimidad y capacidades).</a:t>
            </a:r>
            <a:endParaRPr lang="es-CO" dirty="0">
              <a:solidFill>
                <a:srgbClr val="44546A">
                  <a:lumMod val="50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2027238" y="312708"/>
            <a:ext cx="8831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494CD"/>
                </a:solidFill>
                <a:cs typeface="Calibri" panose="020F0502020204030204" pitchFamily="34" charset="0"/>
              </a:rPr>
              <a:t>ALINEACIÓN ESTRATÉGICA</a:t>
            </a:r>
          </a:p>
        </p:txBody>
      </p:sp>
    </p:spTree>
    <p:extLst>
      <p:ext uri="{BB962C8B-B14F-4D97-AF65-F5344CB8AC3E}">
        <p14:creationId xmlns:p14="http://schemas.microsoft.com/office/powerpoint/2010/main" val="83682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257175" y="824822"/>
            <a:ext cx="11348681" cy="5836236"/>
            <a:chOff x="-329778" y="406256"/>
            <a:chExt cx="12483651" cy="6419912"/>
          </a:xfrm>
        </p:grpSpPr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41CE1E80-B77F-1022-ADA2-8F5A525D143F}"/>
                </a:ext>
              </a:extLst>
            </p:cNvPr>
            <p:cNvSpPr txBox="1"/>
            <p:nvPr/>
          </p:nvSpPr>
          <p:spPr>
            <a:xfrm>
              <a:off x="-329778" y="5967314"/>
              <a:ext cx="2409844" cy="77868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u="sng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CONVENCIONES</a:t>
              </a:r>
            </a:p>
            <a:p>
              <a:pPr algn="ctr"/>
              <a:endParaRPr lang="es-CO" sz="10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Calibri" panose="020F0502020204030204" pitchFamily="34" charset="0"/>
                <a:buChar char="‐"/>
              </a:pPr>
              <a:r>
                <a:rPr lang="es-CO" sz="1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ACTUAL 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CO" sz="1000" u="sng" dirty="0">
                  <a:solidFill>
                    <a:srgbClr val="22568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ADICIÓN</a:t>
              </a:r>
            </a:p>
          </p:txBody>
        </p:sp>
        <p:sp>
          <p:nvSpPr>
            <p:cNvPr id="45" name="Rectángulo 44"/>
            <p:cNvSpPr/>
            <p:nvPr/>
          </p:nvSpPr>
          <p:spPr>
            <a:xfrm>
              <a:off x="8851392" y="756890"/>
              <a:ext cx="1563624" cy="2171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C7EA501F-C937-6EE8-9952-CCF4E5710A0D}"/>
                </a:ext>
              </a:extLst>
            </p:cNvPr>
            <p:cNvGrpSpPr/>
            <p:nvPr/>
          </p:nvGrpSpPr>
          <p:grpSpPr>
            <a:xfrm>
              <a:off x="1236547" y="1225806"/>
              <a:ext cx="9527593" cy="4422908"/>
              <a:chOff x="1236547" y="1323988"/>
              <a:chExt cx="9527593" cy="4422908"/>
            </a:xfrm>
          </p:grpSpPr>
          <p:grpSp>
            <p:nvGrpSpPr>
              <p:cNvPr id="82" name="Grupo 81">
                <a:extLst>
                  <a:ext uri="{FF2B5EF4-FFF2-40B4-BE49-F238E27FC236}">
                    <a16:creationId xmlns:a16="http://schemas.microsoft.com/office/drawing/2014/main" id="{2D749EC4-BAC7-EBA4-FC3A-73C7A2E595D7}"/>
                  </a:ext>
                </a:extLst>
              </p:cNvPr>
              <p:cNvGrpSpPr/>
              <p:nvPr/>
            </p:nvGrpSpPr>
            <p:grpSpPr>
              <a:xfrm>
                <a:off x="1236547" y="1733693"/>
                <a:ext cx="9527593" cy="4013203"/>
                <a:chOff x="1236547" y="1733693"/>
                <a:chExt cx="9527593" cy="4013203"/>
              </a:xfrm>
            </p:grpSpPr>
            <p:pic>
              <p:nvPicPr>
                <p:cNvPr id="84" name="Imagen 83" descr="Gráfico&#10;&#10;Descripción generada automáticamente">
                  <a:extLst>
                    <a:ext uri="{FF2B5EF4-FFF2-40B4-BE49-F238E27FC236}">
                      <a16:creationId xmlns:a16="http://schemas.microsoft.com/office/drawing/2014/main" id="{5B835257-5358-8A8A-4658-94057BE675B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36547" y="1733693"/>
                  <a:ext cx="9527593" cy="4013203"/>
                </a:xfrm>
                <a:prstGeom prst="rect">
                  <a:avLst/>
                </a:prstGeom>
              </p:spPr>
            </p:pic>
            <p:pic>
              <p:nvPicPr>
                <p:cNvPr id="85" name="Imagen 84" descr="Imagen que contiene taza, café, tabla&#10;&#10;Descripción generada automáticamente">
                  <a:extLst>
                    <a:ext uri="{FF2B5EF4-FFF2-40B4-BE49-F238E27FC236}">
                      <a16:creationId xmlns:a16="http://schemas.microsoft.com/office/drawing/2014/main" id="{B4291789-49AB-15A6-F826-5D13B918C1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5388" y="2800371"/>
                  <a:ext cx="1043921" cy="748298"/>
                </a:xfrm>
                <a:prstGeom prst="rect">
                  <a:avLst/>
                </a:prstGeom>
              </p:spPr>
            </p:pic>
            <p:pic>
              <p:nvPicPr>
                <p:cNvPr id="86" name="Imagen 85" descr="Dibujo de una persona&#10;&#10;Descripción generada automáticamente con confianza baja">
                  <a:extLst>
                    <a:ext uri="{FF2B5EF4-FFF2-40B4-BE49-F238E27FC236}">
                      <a16:creationId xmlns:a16="http://schemas.microsoft.com/office/drawing/2014/main" id="{EDEFFE8E-B417-A2DC-891C-62DE587197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16202" y="2803585"/>
                  <a:ext cx="824515" cy="665078"/>
                </a:xfrm>
                <a:prstGeom prst="rect">
                  <a:avLst/>
                </a:prstGeom>
              </p:spPr>
            </p:pic>
            <p:pic>
              <p:nvPicPr>
                <p:cNvPr id="88" name="Imagen 87" descr="Una caricatura de una persona&#10;&#10;Descripción generada automáticamente con confianza media">
                  <a:extLst>
                    <a:ext uri="{FF2B5EF4-FFF2-40B4-BE49-F238E27FC236}">
                      <a16:creationId xmlns:a16="http://schemas.microsoft.com/office/drawing/2014/main" id="{C8AFF30B-832F-887E-CACA-4E175A0CC20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185032" y="3384814"/>
                  <a:ext cx="732849" cy="883061"/>
                </a:xfrm>
                <a:prstGeom prst="rect">
                  <a:avLst/>
                </a:prstGeom>
              </p:spPr>
            </p:pic>
            <p:pic>
              <p:nvPicPr>
                <p:cNvPr id="89" name="Imagen 88" descr="Una caricatura de una persona&#10;&#10;Descripción generada automáticamente con confianza media">
                  <a:extLst>
                    <a:ext uri="{FF2B5EF4-FFF2-40B4-BE49-F238E27FC236}">
                      <a16:creationId xmlns:a16="http://schemas.microsoft.com/office/drawing/2014/main" id="{F21649E9-838C-3F89-7034-470194ACD75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27409" y="1949137"/>
                  <a:ext cx="690171" cy="847803"/>
                </a:xfrm>
                <a:prstGeom prst="rect">
                  <a:avLst/>
                </a:prstGeom>
              </p:spPr>
            </p:pic>
            <p:pic>
              <p:nvPicPr>
                <p:cNvPr id="90" name="Imagen 89">
                  <a:extLst>
                    <a:ext uri="{FF2B5EF4-FFF2-40B4-BE49-F238E27FC236}">
                      <a16:creationId xmlns:a16="http://schemas.microsoft.com/office/drawing/2014/main" id="{BAFA31A9-9C29-744F-820F-A06BAA7AE36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33750" y="2197294"/>
                  <a:ext cx="824515" cy="599647"/>
                </a:xfrm>
                <a:prstGeom prst="rect">
                  <a:avLst/>
                </a:prstGeom>
              </p:spPr>
            </p:pic>
            <p:pic>
              <p:nvPicPr>
                <p:cNvPr id="91" name="Imagen 90" descr="Interfaz de usuario gráfica&#10;&#10;Descripción generada automáticamente">
                  <a:extLst>
                    <a:ext uri="{FF2B5EF4-FFF2-40B4-BE49-F238E27FC236}">
                      <a16:creationId xmlns:a16="http://schemas.microsoft.com/office/drawing/2014/main" id="{DF80869E-35AD-19C7-146C-FD5532AE370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096848" y="3174520"/>
                  <a:ext cx="1202584" cy="508959"/>
                </a:xfrm>
                <a:prstGeom prst="rect">
                  <a:avLst/>
                </a:prstGeom>
              </p:spPr>
            </p:pic>
            <p:pic>
              <p:nvPicPr>
                <p:cNvPr id="93" name="Imagen 92" descr="Imagen que contiene dibujo, cuarto&#10;&#10;Descripción generada automáticamente">
                  <a:extLst>
                    <a:ext uri="{FF2B5EF4-FFF2-40B4-BE49-F238E27FC236}">
                      <a16:creationId xmlns:a16="http://schemas.microsoft.com/office/drawing/2014/main" id="{938B7171-2932-E2CA-8E91-E4C6591A034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66152" y="4640428"/>
                  <a:ext cx="865822" cy="669044"/>
                </a:xfrm>
                <a:prstGeom prst="rect">
                  <a:avLst/>
                </a:prstGeom>
              </p:spPr>
            </p:pic>
            <p:pic>
              <p:nvPicPr>
                <p:cNvPr id="95" name="Imagen 94">
                  <a:extLst>
                    <a:ext uri="{FF2B5EF4-FFF2-40B4-BE49-F238E27FC236}">
                      <a16:creationId xmlns:a16="http://schemas.microsoft.com/office/drawing/2014/main" id="{FE6734B1-949E-E935-1BB4-6F5636B08B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6569" t="21109" r="14928" b="15649"/>
                <a:stretch/>
              </p:blipFill>
              <p:spPr>
                <a:xfrm>
                  <a:off x="1632524" y="4416725"/>
                  <a:ext cx="774521" cy="834562"/>
                </a:xfrm>
                <a:prstGeom prst="rect">
                  <a:avLst/>
                </a:prstGeom>
              </p:spPr>
            </p:pic>
          </p:grpSp>
          <p:pic>
            <p:nvPicPr>
              <p:cNvPr id="83" name="Imagen 82" descr="Imagen que contiene dibujo, camiseta&#10;&#10;Descripción generada automáticamente">
                <a:extLst>
                  <a:ext uri="{FF2B5EF4-FFF2-40B4-BE49-F238E27FC236}">
                    <a16:creationId xmlns:a16="http://schemas.microsoft.com/office/drawing/2014/main" id="{9229D623-A28E-9596-B12E-8F81321C3F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2490" y="1323988"/>
                <a:ext cx="1043922" cy="905393"/>
              </a:xfrm>
              <a:prstGeom prst="rect">
                <a:avLst/>
              </a:prstGeom>
            </p:spPr>
          </p:pic>
        </p:grpSp>
        <p:sp>
          <p:nvSpPr>
            <p:cNvPr id="96" name="CuadroTexto 95">
              <a:extLst>
                <a:ext uri="{FF2B5EF4-FFF2-40B4-BE49-F238E27FC236}">
                  <a16:creationId xmlns:a16="http://schemas.microsoft.com/office/drawing/2014/main" id="{3F14A1B4-181C-C673-4267-DBD9F10245B8}"/>
                </a:ext>
              </a:extLst>
            </p:cNvPr>
            <p:cNvSpPr txBox="1"/>
            <p:nvPr/>
          </p:nvSpPr>
          <p:spPr>
            <a:xfrm>
              <a:off x="2814882" y="1632755"/>
              <a:ext cx="138885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5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ASOCIACIONES</a:t>
              </a:r>
            </a:p>
            <a:p>
              <a:r>
                <a:rPr lang="es-CO" sz="105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CLAVE</a:t>
              </a:r>
            </a:p>
          </p:txBody>
        </p:sp>
        <p:sp>
          <p:nvSpPr>
            <p:cNvPr id="97" name="CuadroTexto 96">
              <a:extLst>
                <a:ext uri="{FF2B5EF4-FFF2-40B4-BE49-F238E27FC236}">
                  <a16:creationId xmlns:a16="http://schemas.microsoft.com/office/drawing/2014/main" id="{86C79A96-DD25-C171-CF44-55E17FD0AAB9}"/>
                </a:ext>
              </a:extLst>
            </p:cNvPr>
            <p:cNvSpPr txBox="1"/>
            <p:nvPr/>
          </p:nvSpPr>
          <p:spPr>
            <a:xfrm>
              <a:off x="4127349" y="1625713"/>
              <a:ext cx="1388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ACTIVIDADES</a:t>
              </a:r>
            </a:p>
            <a:p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CLAVE</a:t>
              </a:r>
            </a:p>
          </p:txBody>
        </p:sp>
        <p:sp>
          <p:nvSpPr>
            <p:cNvPr id="98" name="CuadroTexto 97">
              <a:extLst>
                <a:ext uri="{FF2B5EF4-FFF2-40B4-BE49-F238E27FC236}">
                  <a16:creationId xmlns:a16="http://schemas.microsoft.com/office/drawing/2014/main" id="{94180F4C-9F28-2915-43A1-31DC86E20CBB}"/>
                </a:ext>
              </a:extLst>
            </p:cNvPr>
            <p:cNvSpPr txBox="1"/>
            <p:nvPr/>
          </p:nvSpPr>
          <p:spPr>
            <a:xfrm>
              <a:off x="3828188" y="2850567"/>
              <a:ext cx="1388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RECURSOS</a:t>
              </a:r>
            </a:p>
            <a:p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CLAVE</a:t>
              </a:r>
            </a:p>
          </p:txBody>
        </p:sp>
        <p:sp>
          <p:nvSpPr>
            <p:cNvPr id="99" name="CuadroTexto 98">
              <a:extLst>
                <a:ext uri="{FF2B5EF4-FFF2-40B4-BE49-F238E27FC236}">
                  <a16:creationId xmlns:a16="http://schemas.microsoft.com/office/drawing/2014/main" id="{0E369BDE-A6D3-E665-511D-60E86384F5E3}"/>
                </a:ext>
              </a:extLst>
            </p:cNvPr>
            <p:cNvSpPr txBox="1"/>
            <p:nvPr/>
          </p:nvSpPr>
          <p:spPr>
            <a:xfrm>
              <a:off x="4502313" y="4530829"/>
              <a:ext cx="1388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ESTRUCTURA</a:t>
              </a:r>
            </a:p>
            <a:p>
              <a:pPr algn="r"/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 COSTOS</a:t>
              </a:r>
            </a:p>
          </p:txBody>
        </p:sp>
        <p:sp>
          <p:nvSpPr>
            <p:cNvPr id="100" name="CuadroTexto 99">
              <a:extLst>
                <a:ext uri="{FF2B5EF4-FFF2-40B4-BE49-F238E27FC236}">
                  <a16:creationId xmlns:a16="http://schemas.microsoft.com/office/drawing/2014/main" id="{AE79F90F-FDD3-8A63-5900-4B9CEE9F1937}"/>
                </a:ext>
              </a:extLst>
            </p:cNvPr>
            <p:cNvSpPr txBox="1"/>
            <p:nvPr/>
          </p:nvSpPr>
          <p:spPr>
            <a:xfrm>
              <a:off x="6096000" y="4520380"/>
              <a:ext cx="1388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FUENTES</a:t>
              </a:r>
            </a:p>
            <a:p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 INGRESO</a:t>
              </a:r>
            </a:p>
          </p:txBody>
        </p:sp>
        <p:sp>
          <p:nvSpPr>
            <p:cNvPr id="101" name="CuadroTexto 100">
              <a:extLst>
                <a:ext uri="{FF2B5EF4-FFF2-40B4-BE49-F238E27FC236}">
                  <a16:creationId xmlns:a16="http://schemas.microsoft.com/office/drawing/2014/main" id="{1E58AE6F-621B-F0D0-324B-ABE84A1EE3C3}"/>
                </a:ext>
              </a:extLst>
            </p:cNvPr>
            <p:cNvSpPr txBox="1"/>
            <p:nvPr/>
          </p:nvSpPr>
          <p:spPr>
            <a:xfrm>
              <a:off x="8299432" y="2548364"/>
              <a:ext cx="1388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SEGMENTOS</a:t>
              </a:r>
            </a:p>
            <a:p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 MERCADO</a:t>
              </a:r>
            </a:p>
          </p:txBody>
        </p:sp>
        <p:sp>
          <p:nvSpPr>
            <p:cNvPr id="102" name="CuadroTexto 101">
              <a:extLst>
                <a:ext uri="{FF2B5EF4-FFF2-40B4-BE49-F238E27FC236}">
                  <a16:creationId xmlns:a16="http://schemas.microsoft.com/office/drawing/2014/main" id="{8B80BED1-B13E-D24D-87D7-ED0E1C5DA240}"/>
                </a:ext>
              </a:extLst>
            </p:cNvPr>
            <p:cNvSpPr txBox="1"/>
            <p:nvPr/>
          </p:nvSpPr>
          <p:spPr>
            <a:xfrm>
              <a:off x="2814882" y="442453"/>
              <a:ext cx="2320507" cy="1168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Gestión de la plataforma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Análisis y concesión de créditos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Gestión de contratos y convenios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Abastecimiento y logística de productos o servicios</a:t>
              </a:r>
            </a:p>
            <a:p>
              <a:endParaRPr lang="es-MX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Estructura comercial.</a:t>
              </a:r>
              <a:endParaRPr lang="es-CO" sz="900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3" name="CuadroTexto 102">
              <a:extLst>
                <a:ext uri="{FF2B5EF4-FFF2-40B4-BE49-F238E27FC236}">
                  <a16:creationId xmlns:a16="http://schemas.microsoft.com/office/drawing/2014/main" id="{55F81495-3EFF-562B-04E7-60DE54A99398}"/>
                </a:ext>
              </a:extLst>
            </p:cNvPr>
            <p:cNvSpPr txBox="1"/>
            <p:nvPr/>
          </p:nvSpPr>
          <p:spPr>
            <a:xfrm>
              <a:off x="6590886" y="1787772"/>
              <a:ext cx="15828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RELACIONES CON  CLIENTES</a:t>
              </a:r>
            </a:p>
          </p:txBody>
        </p:sp>
        <p:sp>
          <p:nvSpPr>
            <p:cNvPr id="104" name="CuadroTexto 103">
              <a:extLst>
                <a:ext uri="{FF2B5EF4-FFF2-40B4-BE49-F238E27FC236}">
                  <a16:creationId xmlns:a16="http://schemas.microsoft.com/office/drawing/2014/main" id="{2B2DEB8F-79EE-E5B7-6B3F-E5F872651E0A}"/>
                </a:ext>
              </a:extLst>
            </p:cNvPr>
            <p:cNvSpPr txBox="1"/>
            <p:nvPr/>
          </p:nvSpPr>
          <p:spPr>
            <a:xfrm>
              <a:off x="6892686" y="3622104"/>
              <a:ext cx="158282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CANALES</a:t>
              </a:r>
            </a:p>
          </p:txBody>
        </p:sp>
        <p:sp>
          <p:nvSpPr>
            <p:cNvPr id="105" name="CuadroTexto 104">
              <a:extLst>
                <a:ext uri="{FF2B5EF4-FFF2-40B4-BE49-F238E27FC236}">
                  <a16:creationId xmlns:a16="http://schemas.microsoft.com/office/drawing/2014/main" id="{9D3BD32D-7F64-04E9-7D53-34B15D244B04}"/>
                </a:ext>
              </a:extLst>
            </p:cNvPr>
            <p:cNvSpPr txBox="1"/>
            <p:nvPr/>
          </p:nvSpPr>
          <p:spPr>
            <a:xfrm>
              <a:off x="5340433" y="407173"/>
              <a:ext cx="2105574" cy="1320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Reducción de costos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Reducción de riesgos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Comodidad/utilidad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Soluciones financieras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Construcción y mantenimiento infraestructura</a:t>
              </a:r>
            </a:p>
            <a:p>
              <a:endParaRPr lang="es-MX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CuadroTexto 105">
              <a:extLst>
                <a:ext uri="{FF2B5EF4-FFF2-40B4-BE49-F238E27FC236}">
                  <a16:creationId xmlns:a16="http://schemas.microsoft.com/office/drawing/2014/main" id="{27C829D8-79E3-DE42-20D3-A43878990C0C}"/>
                </a:ext>
              </a:extLst>
            </p:cNvPr>
            <p:cNvSpPr txBox="1"/>
            <p:nvPr/>
          </p:nvSpPr>
          <p:spPr>
            <a:xfrm>
              <a:off x="8109859" y="406256"/>
              <a:ext cx="1523344" cy="710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Personalizado FORPO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Web</a:t>
              </a:r>
            </a:p>
            <a:p>
              <a:endParaRPr lang="es-MX" sz="9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Automatizado</a:t>
              </a:r>
              <a:endParaRPr lang="es-CO" sz="900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CuadroTexto 106">
              <a:extLst>
                <a:ext uri="{FF2B5EF4-FFF2-40B4-BE49-F238E27FC236}">
                  <a16:creationId xmlns:a16="http://schemas.microsoft.com/office/drawing/2014/main" id="{8D316C08-FBA6-1DAE-A01F-BDD2D01AE46F}"/>
                </a:ext>
              </a:extLst>
            </p:cNvPr>
            <p:cNvSpPr txBox="1"/>
            <p:nvPr/>
          </p:nvSpPr>
          <p:spPr>
            <a:xfrm>
              <a:off x="10170428" y="1380298"/>
              <a:ext cx="1798258" cy="1168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Policía Nacional – Integrantes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Entidades del GSED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Entidades del estado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Personal FORPO</a:t>
              </a:r>
            </a:p>
            <a:p>
              <a:endParaRPr lang="es-MX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Aspirantes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Mercado General</a:t>
              </a:r>
              <a:endParaRPr lang="es-CO" sz="900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CuadroTexto 107">
              <a:extLst>
                <a:ext uri="{FF2B5EF4-FFF2-40B4-BE49-F238E27FC236}">
                  <a16:creationId xmlns:a16="http://schemas.microsoft.com/office/drawing/2014/main" id="{609A01C7-6E85-10EE-9EB5-2A5085A9A974}"/>
                </a:ext>
              </a:extLst>
            </p:cNvPr>
            <p:cNvSpPr txBox="1"/>
            <p:nvPr/>
          </p:nvSpPr>
          <p:spPr>
            <a:xfrm>
              <a:off x="10571048" y="3150030"/>
              <a:ext cx="1582825" cy="101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Relación B2B directa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Web</a:t>
              </a:r>
            </a:p>
            <a:p>
              <a:endParaRPr lang="es-MX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Tienda Virtual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App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Sala de negocios</a:t>
              </a:r>
              <a:endParaRPr lang="es-CO" sz="900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CuadroTexto 108">
              <a:extLst>
                <a:ext uri="{FF2B5EF4-FFF2-40B4-BE49-F238E27FC236}">
                  <a16:creationId xmlns:a16="http://schemas.microsoft.com/office/drawing/2014/main" id="{E6B9C29A-487C-E330-714A-81B22CF276D8}"/>
                </a:ext>
              </a:extLst>
            </p:cNvPr>
            <p:cNvSpPr txBox="1"/>
            <p:nvPr/>
          </p:nvSpPr>
          <p:spPr>
            <a:xfrm>
              <a:off x="8028989" y="5835180"/>
              <a:ext cx="2238209" cy="8633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Contratos y convenios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Créditos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Comercio exterior</a:t>
              </a:r>
            </a:p>
            <a:p>
              <a:endParaRPr lang="es-MX" sz="9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Nuevas modalidades créditos</a:t>
              </a:r>
              <a:endParaRPr lang="es-CO" sz="900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0" name="CuadroTexto 109">
              <a:extLst>
                <a:ext uri="{FF2B5EF4-FFF2-40B4-BE49-F238E27FC236}">
                  <a16:creationId xmlns:a16="http://schemas.microsoft.com/office/drawing/2014/main" id="{7A93EBDC-1E1E-55CC-1F14-5C778621AC05}"/>
                </a:ext>
              </a:extLst>
            </p:cNvPr>
            <p:cNvSpPr txBox="1"/>
            <p:nvPr/>
          </p:nvSpPr>
          <p:spPr>
            <a:xfrm>
              <a:off x="98470" y="3307422"/>
              <a:ext cx="1877749" cy="1015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Marca FORPO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Base de datos clientes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Red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Personal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Flujo de caja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Línea de crédito</a:t>
              </a:r>
              <a:endParaRPr lang="es-CO" sz="9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1" name="CuadroTexto 110">
              <a:extLst>
                <a:ext uri="{FF2B5EF4-FFF2-40B4-BE49-F238E27FC236}">
                  <a16:creationId xmlns:a16="http://schemas.microsoft.com/office/drawing/2014/main" id="{6FF6D71A-2DD8-17F6-F3D4-1A3C03590A53}"/>
                </a:ext>
              </a:extLst>
            </p:cNvPr>
            <p:cNvSpPr txBox="1"/>
            <p:nvPr/>
          </p:nvSpPr>
          <p:spPr>
            <a:xfrm>
              <a:off x="483566" y="1103299"/>
              <a:ext cx="1877749" cy="1472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Policía Nacional 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Entidades GSED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FACON</a:t>
              </a:r>
            </a:p>
            <a:p>
              <a:r>
                <a:rPr lang="es-MX" sz="9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- Código de libranza</a:t>
              </a:r>
            </a:p>
            <a:p>
              <a:endParaRPr lang="es-MX" sz="900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Satélites 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Fábricas de confección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Entidades financieras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sz="900" u="sng" dirty="0">
                  <a:solidFill>
                    <a:srgbClr val="5B9BD5">
                      <a:lumMod val="50000"/>
                    </a:srgb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Compañías constructoras</a:t>
              </a:r>
              <a:endParaRPr lang="es-CO" sz="900" u="sng" dirty="0">
                <a:solidFill>
                  <a:srgbClr val="5B9BD5">
                    <a:lumMod val="50000"/>
                  </a:srgb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3" name="Conector recto 112">
              <a:extLst>
                <a:ext uri="{FF2B5EF4-FFF2-40B4-BE49-F238E27FC236}">
                  <a16:creationId xmlns:a16="http://schemas.microsoft.com/office/drawing/2014/main" id="{9EA8F106-354E-1CBE-7D4D-704BF99E60BF}"/>
                </a:ext>
              </a:extLst>
            </p:cNvPr>
            <p:cNvCxnSpPr/>
            <p:nvPr/>
          </p:nvCxnSpPr>
          <p:spPr>
            <a:xfrm flipH="1" flipV="1">
              <a:off x="1236547" y="3769087"/>
              <a:ext cx="2557551" cy="384627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C0000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ector recto 115">
              <a:extLst>
                <a:ext uri="{FF2B5EF4-FFF2-40B4-BE49-F238E27FC236}">
                  <a16:creationId xmlns:a16="http://schemas.microsoft.com/office/drawing/2014/main" id="{0BFC159B-27CF-8E72-5EEE-1B2AED7BE9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29212" y="1772713"/>
              <a:ext cx="1085670" cy="74368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C0000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ector recto 118">
              <a:extLst>
                <a:ext uri="{FF2B5EF4-FFF2-40B4-BE49-F238E27FC236}">
                  <a16:creationId xmlns:a16="http://schemas.microsoft.com/office/drawing/2014/main" id="{826A6B31-4EC1-FD46-A7FA-37961A8275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10976" y="1941880"/>
              <a:ext cx="609213" cy="300787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C0000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ector recto 121">
              <a:extLst>
                <a:ext uri="{FF2B5EF4-FFF2-40B4-BE49-F238E27FC236}">
                  <a16:creationId xmlns:a16="http://schemas.microsoft.com/office/drawing/2014/main" id="{C9A0ECEB-BFD9-6612-FDBB-981945C24D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3064" y="3566599"/>
              <a:ext cx="1797984" cy="57367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C0000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ector recto 124">
              <a:extLst>
                <a:ext uri="{FF2B5EF4-FFF2-40B4-BE49-F238E27FC236}">
                  <a16:creationId xmlns:a16="http://schemas.microsoft.com/office/drawing/2014/main" id="{4C7F72A4-89CD-FD28-C739-22FF2299993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85032" y="1341918"/>
              <a:ext cx="234337" cy="385065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C0000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ector recto 127">
              <a:extLst>
                <a:ext uri="{FF2B5EF4-FFF2-40B4-BE49-F238E27FC236}">
                  <a16:creationId xmlns:a16="http://schemas.microsoft.com/office/drawing/2014/main" id="{BE34EE6F-AA66-5EDE-54C7-1B4E309CAD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00388" y="1534450"/>
              <a:ext cx="4682" cy="344138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C0000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ector recto 130">
              <a:extLst>
                <a:ext uri="{FF2B5EF4-FFF2-40B4-BE49-F238E27FC236}">
                  <a16:creationId xmlns:a16="http://schemas.microsoft.com/office/drawing/2014/main" id="{5CDC8BFD-CCBC-9FEF-0F6F-2EFBD5A235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90262" y="1073038"/>
              <a:ext cx="483449" cy="774044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C0000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Conector recto 133">
              <a:extLst>
                <a:ext uri="{FF2B5EF4-FFF2-40B4-BE49-F238E27FC236}">
                  <a16:creationId xmlns:a16="http://schemas.microsoft.com/office/drawing/2014/main" id="{150E0019-E7CF-005F-DDCC-479AD0DA93C2}"/>
                </a:ext>
              </a:extLst>
            </p:cNvPr>
            <p:cNvCxnSpPr>
              <a:cxnSpLocks/>
            </p:cNvCxnSpPr>
            <p:nvPr/>
          </p:nvCxnSpPr>
          <p:spPr>
            <a:xfrm>
              <a:off x="9041324" y="5269217"/>
              <a:ext cx="13127" cy="502933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C0000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ector recto 136">
              <a:extLst>
                <a:ext uri="{FF2B5EF4-FFF2-40B4-BE49-F238E27FC236}">
                  <a16:creationId xmlns:a16="http://schemas.microsoft.com/office/drawing/2014/main" id="{5EB1356F-8324-87EC-20BF-F2C6B9EEA33B}"/>
                </a:ext>
              </a:extLst>
            </p:cNvPr>
            <p:cNvCxnSpPr>
              <a:cxnSpLocks/>
            </p:cNvCxnSpPr>
            <p:nvPr/>
          </p:nvCxnSpPr>
          <p:spPr>
            <a:xfrm>
              <a:off x="3156561" y="5055611"/>
              <a:ext cx="712" cy="593103"/>
            </a:xfrm>
            <a:prstGeom prst="line">
              <a:avLst/>
            </a:prstGeom>
            <a:solidFill>
              <a:schemeClr val="bg1">
                <a:lumMod val="65000"/>
              </a:schemeClr>
            </a:solidFill>
            <a:ln w="19050">
              <a:solidFill>
                <a:srgbClr val="C00000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CuadroTexto 138">
              <a:extLst>
                <a:ext uri="{FF2B5EF4-FFF2-40B4-BE49-F238E27FC236}">
                  <a16:creationId xmlns:a16="http://schemas.microsoft.com/office/drawing/2014/main" id="{8DD58719-BEB4-FB66-D467-F6117428EFB3}"/>
                </a:ext>
              </a:extLst>
            </p:cNvPr>
            <p:cNvSpPr txBox="1"/>
            <p:nvPr/>
          </p:nvSpPr>
          <p:spPr>
            <a:xfrm>
              <a:off x="5349946" y="1610869"/>
              <a:ext cx="13888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PROPUESTAS </a:t>
              </a:r>
            </a:p>
            <a:p>
              <a:r>
                <a:rPr lang="es-CO" sz="1000" b="1" dirty="0">
                  <a:solidFill>
                    <a:prstClr val="white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 VALOR</a:t>
              </a:r>
            </a:p>
          </p:txBody>
        </p:sp>
        <p:sp>
          <p:nvSpPr>
            <p:cNvPr id="47" name="CuadroTexto 46">
              <a:extLst>
                <a:ext uri="{FF2B5EF4-FFF2-40B4-BE49-F238E27FC236}">
                  <a16:creationId xmlns:a16="http://schemas.microsoft.com/office/drawing/2014/main" id="{B3972C24-8012-D4D1-3625-E2E82891B40B}"/>
                </a:ext>
              </a:extLst>
            </p:cNvPr>
            <p:cNvSpPr txBox="1"/>
            <p:nvPr/>
          </p:nvSpPr>
          <p:spPr>
            <a:xfrm>
              <a:off x="2532774" y="5658147"/>
              <a:ext cx="1929810" cy="1168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CO"/>
              </a:defPPr>
              <a:lvl1pPr>
                <a:defRPr sz="9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defRPr>
              </a:lvl1pPr>
            </a:lstStyle>
            <a:p>
              <a:r>
                <a:rPr lang="es-MX" b="0" dirty="0">
                  <a:solidFill>
                    <a:prstClr val="black"/>
                  </a:solidFill>
                </a:rPr>
                <a:t>- Personal</a:t>
              </a:r>
            </a:p>
            <a:p>
              <a:r>
                <a:rPr lang="es-MX" b="0" dirty="0">
                  <a:solidFill>
                    <a:prstClr val="black"/>
                  </a:solidFill>
                </a:rPr>
                <a:t>- Gestión Plataforma</a:t>
              </a:r>
            </a:p>
            <a:p>
              <a:r>
                <a:rPr lang="es-MX" b="0" dirty="0">
                  <a:solidFill>
                    <a:prstClr val="black"/>
                  </a:solidFill>
                </a:rPr>
                <a:t>- Costos fijos</a:t>
              </a:r>
            </a:p>
            <a:p>
              <a:endParaRPr lang="es-MX" b="0" dirty="0">
                <a:solidFill>
                  <a:prstClr val="black"/>
                </a:solidFill>
              </a:endParaRP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b="0" u="sng" dirty="0">
                  <a:solidFill>
                    <a:srgbClr val="5B9BD5">
                      <a:lumMod val="50000"/>
                    </a:srgbClr>
                  </a:solidFill>
                </a:rPr>
                <a:t>Desarrollo tecnológico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b="0" u="sng" dirty="0">
                  <a:solidFill>
                    <a:srgbClr val="5B9BD5">
                      <a:lumMod val="50000"/>
                    </a:srgbClr>
                  </a:solidFill>
                </a:rPr>
                <a:t>I+D productos</a:t>
              </a:r>
            </a:p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s-MX" b="0" u="sng" dirty="0">
                  <a:solidFill>
                    <a:srgbClr val="5B9BD5">
                      <a:lumMod val="50000"/>
                    </a:srgbClr>
                  </a:solidFill>
                </a:rPr>
                <a:t>Marketing</a:t>
              </a:r>
              <a:endParaRPr lang="es-CO" b="0" u="sng" dirty="0">
                <a:solidFill>
                  <a:srgbClr val="5B9BD5">
                    <a:lumMod val="50000"/>
                  </a:srgbClr>
                </a:solidFill>
              </a:endParaRPr>
            </a:p>
          </p:txBody>
        </p:sp>
      </p:grpSp>
      <p:sp>
        <p:nvSpPr>
          <p:cNvPr id="48" name="Rectángulo 47"/>
          <p:cNvSpPr/>
          <p:nvPr/>
        </p:nvSpPr>
        <p:spPr>
          <a:xfrm>
            <a:off x="2027238" y="312708"/>
            <a:ext cx="8831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494CD"/>
                </a:solidFill>
                <a:cs typeface="Calibri" panose="020F0502020204030204" pitchFamily="34" charset="0"/>
              </a:rPr>
              <a:t>MODELO DE NEGOCIO FORPO</a:t>
            </a:r>
          </a:p>
        </p:txBody>
      </p:sp>
    </p:spTree>
    <p:extLst>
      <p:ext uri="{BB962C8B-B14F-4D97-AF65-F5344CB8AC3E}">
        <p14:creationId xmlns:p14="http://schemas.microsoft.com/office/powerpoint/2010/main" val="216974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o 15"/>
          <p:cNvGrpSpPr/>
          <p:nvPr/>
        </p:nvGrpSpPr>
        <p:grpSpPr>
          <a:xfrm>
            <a:off x="4486052" y="1612776"/>
            <a:ext cx="409214" cy="409214"/>
            <a:chOff x="4605854" y="1612776"/>
            <a:chExt cx="409214" cy="409214"/>
          </a:xfrm>
          <a:solidFill>
            <a:schemeClr val="bg1">
              <a:lumMod val="85000"/>
            </a:schemeClr>
          </a:solidFill>
        </p:grpSpPr>
        <p:sp>
          <p:nvSpPr>
            <p:cNvPr id="14" name="Elipse 13"/>
            <p:cNvSpPr/>
            <p:nvPr/>
          </p:nvSpPr>
          <p:spPr>
            <a:xfrm>
              <a:off x="4605854" y="1612776"/>
              <a:ext cx="409214" cy="4092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24" name="Elipse 123"/>
            <p:cNvSpPr/>
            <p:nvPr/>
          </p:nvSpPr>
          <p:spPr>
            <a:xfrm>
              <a:off x="4683003" y="1689925"/>
              <a:ext cx="254916" cy="254916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E846FB5-9732-7E05-0024-D11C7352ADEE}"/>
              </a:ext>
            </a:extLst>
          </p:cNvPr>
          <p:cNvGrpSpPr/>
          <p:nvPr/>
        </p:nvGrpSpPr>
        <p:grpSpPr>
          <a:xfrm>
            <a:off x="5013507" y="1445687"/>
            <a:ext cx="6340740" cy="800206"/>
            <a:chOff x="5013507" y="1445687"/>
            <a:chExt cx="6340740" cy="800206"/>
          </a:xfrm>
        </p:grpSpPr>
        <p:sp>
          <p:nvSpPr>
            <p:cNvPr id="70" name="CuadroTexto 69">
              <a:extLst>
                <a:ext uri="{FF2B5EF4-FFF2-40B4-BE49-F238E27FC236}">
                  <a16:creationId xmlns:a16="http://schemas.microsoft.com/office/drawing/2014/main" id="{C0D34DB0-16E3-8178-0FCE-BBECBA4B2CAC}"/>
                </a:ext>
              </a:extLst>
            </p:cNvPr>
            <p:cNvSpPr txBox="1"/>
            <p:nvPr/>
          </p:nvSpPr>
          <p:spPr>
            <a:xfrm>
              <a:off x="5013507" y="1601274"/>
              <a:ext cx="8803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>
                  <a:solidFill>
                    <a:prstClr val="black"/>
                  </a:solidFill>
                  <a:latin typeface="Bahnschrift Condensed" panose="020B0502040204020203" pitchFamily="34" charset="0"/>
                </a:rPr>
                <a:t>MISIÓN</a:t>
              </a:r>
            </a:p>
          </p:txBody>
        </p:sp>
        <p:sp>
          <p:nvSpPr>
            <p:cNvPr id="87" name="CuadroTexto 86">
              <a:extLst>
                <a:ext uri="{FF2B5EF4-FFF2-40B4-BE49-F238E27FC236}">
                  <a16:creationId xmlns:a16="http://schemas.microsoft.com/office/drawing/2014/main" id="{C114D9EB-898F-57FD-70A5-6C3735201378}"/>
                </a:ext>
              </a:extLst>
            </p:cNvPr>
            <p:cNvSpPr txBox="1"/>
            <p:nvPr/>
          </p:nvSpPr>
          <p:spPr>
            <a:xfrm>
              <a:off x="6244683" y="1488675"/>
              <a:ext cx="5109564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defRPr>
                  <a:latin typeface="Bahnschrift SemiLight" panose="020B0502040204020203" pitchFamily="34" charset="0"/>
                </a:defRPr>
              </a:lvl1pPr>
            </a:lstStyle>
            <a:p>
              <a:pPr algn="just"/>
              <a:r>
                <a:rPr lang="es-ES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Generar ventajas competitivas a la </a:t>
              </a:r>
              <a:r>
                <a:rPr lang="es-MX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Policía Nacional, sector defensa y entidades del Estado, con bienes y servicios</a:t>
              </a:r>
              <a:r>
                <a:rPr lang="es-ES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para el bienestar de los policías, el personal de la entidad y sus familias. </a:t>
              </a:r>
            </a:p>
          </p:txBody>
        </p:sp>
        <p:sp>
          <p:nvSpPr>
            <p:cNvPr id="2" name="Abrir llave 1"/>
            <p:cNvSpPr/>
            <p:nvPr/>
          </p:nvSpPr>
          <p:spPr>
            <a:xfrm>
              <a:off x="6090087" y="1445687"/>
              <a:ext cx="100808" cy="800206"/>
            </a:xfrm>
            <a:prstGeom prst="leftBrace">
              <a:avLst>
                <a:gd name="adj1" fmla="val 73656"/>
                <a:gd name="adj2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75DB68B-9BF4-4F8F-75DC-24A394B6D82B}"/>
              </a:ext>
            </a:extLst>
          </p:cNvPr>
          <p:cNvGrpSpPr/>
          <p:nvPr/>
        </p:nvGrpSpPr>
        <p:grpSpPr>
          <a:xfrm>
            <a:off x="5062456" y="3080503"/>
            <a:ext cx="6242639" cy="954107"/>
            <a:chOff x="5064803" y="3080503"/>
            <a:chExt cx="6242639" cy="954107"/>
          </a:xfrm>
        </p:grpSpPr>
        <p:sp>
          <p:nvSpPr>
            <p:cNvPr id="71" name="CuadroTexto 70">
              <a:extLst>
                <a:ext uri="{FF2B5EF4-FFF2-40B4-BE49-F238E27FC236}">
                  <a16:creationId xmlns:a16="http://schemas.microsoft.com/office/drawing/2014/main" id="{F200D416-F9A2-53C1-FCB6-C76DD04F9CED}"/>
                </a:ext>
              </a:extLst>
            </p:cNvPr>
            <p:cNvSpPr txBox="1"/>
            <p:nvPr/>
          </p:nvSpPr>
          <p:spPr>
            <a:xfrm>
              <a:off x="5064803" y="3314451"/>
              <a:ext cx="8290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>
                  <a:solidFill>
                    <a:prstClr val="black"/>
                  </a:solidFill>
                  <a:latin typeface="Bahnschrift Condensed" panose="020B0502040204020203" pitchFamily="34" charset="0"/>
                </a:rPr>
                <a:t>VISIÓN</a:t>
              </a:r>
            </a:p>
          </p:txBody>
        </p:sp>
        <p:sp>
          <p:nvSpPr>
            <p:cNvPr id="92" name="CuadroTexto 91">
              <a:extLst>
                <a:ext uri="{FF2B5EF4-FFF2-40B4-BE49-F238E27FC236}">
                  <a16:creationId xmlns:a16="http://schemas.microsoft.com/office/drawing/2014/main" id="{DF1DF260-E1C1-CCC4-19B6-27C43DC7989D}"/>
                </a:ext>
              </a:extLst>
            </p:cNvPr>
            <p:cNvSpPr txBox="1"/>
            <p:nvPr/>
          </p:nvSpPr>
          <p:spPr>
            <a:xfrm>
              <a:off x="6197878" y="3080503"/>
              <a:ext cx="51095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 algn="just">
                <a:defRPr>
                  <a:latin typeface="Bahnschrift SemiLight" panose="020B0502040204020203" pitchFamily="34" charset="0"/>
                </a:defRPr>
              </a:lvl1pPr>
            </a:lstStyle>
            <a:p>
              <a:r>
                <a:rPr lang="es-MX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 año 2026, FORPO será una entidad referente para el  Grupo Social Empresarial del Sector Defensa – GSED, en el suministro de productos y servicios con innovación y oportunidad, para el bienestar de los beneficiarios internos y externos.</a:t>
              </a:r>
            </a:p>
          </p:txBody>
        </p:sp>
        <p:sp>
          <p:nvSpPr>
            <p:cNvPr id="114" name="Abrir llave 113"/>
            <p:cNvSpPr/>
            <p:nvPr/>
          </p:nvSpPr>
          <p:spPr>
            <a:xfrm>
              <a:off x="6043282" y="3145180"/>
              <a:ext cx="100808" cy="800206"/>
            </a:xfrm>
            <a:prstGeom prst="leftBrace">
              <a:avLst>
                <a:gd name="adj1" fmla="val 73656"/>
                <a:gd name="adj2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787E240-4769-D7A0-5104-FADAC9A26253}"/>
              </a:ext>
            </a:extLst>
          </p:cNvPr>
          <p:cNvGrpSpPr/>
          <p:nvPr/>
        </p:nvGrpSpPr>
        <p:grpSpPr>
          <a:xfrm>
            <a:off x="4771523" y="4692336"/>
            <a:ext cx="4094127" cy="1600438"/>
            <a:chOff x="5025870" y="4692336"/>
            <a:chExt cx="4094127" cy="1600438"/>
          </a:xfrm>
        </p:grpSpPr>
        <p:sp>
          <p:nvSpPr>
            <p:cNvPr id="72" name="CuadroTexto 71">
              <a:extLst>
                <a:ext uri="{FF2B5EF4-FFF2-40B4-BE49-F238E27FC236}">
                  <a16:creationId xmlns:a16="http://schemas.microsoft.com/office/drawing/2014/main" id="{D4344C26-B9DF-C09E-B5EE-29339A989745}"/>
                </a:ext>
              </a:extLst>
            </p:cNvPr>
            <p:cNvSpPr txBox="1"/>
            <p:nvPr/>
          </p:nvSpPr>
          <p:spPr>
            <a:xfrm>
              <a:off x="5268733" y="5269532"/>
              <a:ext cx="1082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b="1" dirty="0">
                  <a:solidFill>
                    <a:prstClr val="black"/>
                  </a:solidFill>
                  <a:latin typeface="Bahnschrift Condensed" panose="020B0502040204020203" pitchFamily="34" charset="0"/>
                </a:rPr>
                <a:t>VALORES</a:t>
              </a:r>
            </a:p>
          </p:txBody>
        </p:sp>
        <p:sp>
          <p:nvSpPr>
            <p:cNvPr id="81" name="Diagrama de flujo: conector 104">
              <a:extLst>
                <a:ext uri="{FF2B5EF4-FFF2-40B4-BE49-F238E27FC236}">
                  <a16:creationId xmlns:a16="http://schemas.microsoft.com/office/drawing/2014/main" id="{B010F297-F667-425E-3CFB-49803E652616}"/>
                </a:ext>
              </a:extLst>
            </p:cNvPr>
            <p:cNvSpPr/>
            <p:nvPr/>
          </p:nvSpPr>
          <p:spPr>
            <a:xfrm>
              <a:off x="5025870" y="5431591"/>
              <a:ext cx="126000" cy="12600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12" name="CuadroTexto 111">
              <a:extLst>
                <a:ext uri="{FF2B5EF4-FFF2-40B4-BE49-F238E27FC236}">
                  <a16:creationId xmlns:a16="http://schemas.microsoft.com/office/drawing/2014/main" id="{5DA62021-EF6C-9523-1921-87CDD8231566}"/>
                </a:ext>
              </a:extLst>
            </p:cNvPr>
            <p:cNvSpPr txBox="1"/>
            <p:nvPr/>
          </p:nvSpPr>
          <p:spPr>
            <a:xfrm>
              <a:off x="6488761" y="4692336"/>
              <a:ext cx="263123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CO"/>
              </a:defPPr>
              <a:lvl1pPr>
                <a:defRPr>
                  <a:latin typeface="Bahnschrift SemiLight" panose="020B0502040204020203" pitchFamily="34" charset="0"/>
                </a:defRPr>
              </a:lvl1pPr>
            </a:lstStyle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Honestidad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Respeto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Compromiso	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Diligencia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Justicia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Responsabilidad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s-ES" sz="14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Solidaridad</a:t>
              </a:r>
            </a:p>
          </p:txBody>
        </p:sp>
        <p:sp>
          <p:nvSpPr>
            <p:cNvPr id="115" name="Abrir llave 114"/>
            <p:cNvSpPr/>
            <p:nvPr/>
          </p:nvSpPr>
          <p:spPr>
            <a:xfrm>
              <a:off x="6334165" y="4820708"/>
              <a:ext cx="100808" cy="1359312"/>
            </a:xfrm>
            <a:prstGeom prst="leftBrace">
              <a:avLst>
                <a:gd name="adj1" fmla="val 73656"/>
                <a:gd name="adj2" fmla="val 50000"/>
              </a:avLst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black"/>
                </a:solidFill>
              </a:endParaRPr>
            </a:p>
          </p:txBody>
        </p:sp>
      </p:grp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78792F9-CD62-6820-657D-2B6B29656736}"/>
              </a:ext>
            </a:extLst>
          </p:cNvPr>
          <p:cNvCxnSpPr>
            <a:cxnSpLocks/>
          </p:cNvCxnSpPr>
          <p:nvPr/>
        </p:nvCxnSpPr>
        <p:spPr>
          <a:xfrm>
            <a:off x="2657142" y="1810027"/>
            <a:ext cx="1815048" cy="0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ángulo 43"/>
          <p:cNvSpPr/>
          <p:nvPr/>
        </p:nvSpPr>
        <p:spPr>
          <a:xfrm>
            <a:off x="2027238" y="312708"/>
            <a:ext cx="8831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494CD"/>
                </a:solidFill>
                <a:cs typeface="Calibri" panose="020F0502020204030204" pitchFamily="34" charset="0"/>
              </a:rPr>
              <a:t>MARCO ESTRATÉGICO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1155270" y="1601274"/>
            <a:ext cx="2868551" cy="4733498"/>
            <a:chOff x="-2723387" y="1559275"/>
            <a:chExt cx="2868551" cy="4733498"/>
          </a:xfrm>
        </p:grpSpPr>
        <p:sp>
          <p:nvSpPr>
            <p:cNvPr id="91" name="Forma libre 90"/>
            <p:cNvSpPr/>
            <p:nvPr/>
          </p:nvSpPr>
          <p:spPr>
            <a:xfrm rot="17933216" flipH="1">
              <a:off x="-1679372" y="2659062"/>
              <a:ext cx="2002946" cy="1646127"/>
            </a:xfrm>
            <a:custGeom>
              <a:avLst/>
              <a:gdLst>
                <a:gd name="connsiteX0" fmla="*/ 0 w 1465314"/>
                <a:gd name="connsiteY0" fmla="*/ 308995 h 1204272"/>
                <a:gd name="connsiteX1" fmla="*/ 65437 w 1465314"/>
                <a:gd name="connsiteY1" fmla="*/ 423398 h 1204272"/>
                <a:gd name="connsiteX2" fmla="*/ 674703 w 1465314"/>
                <a:gd name="connsiteY2" fmla="*/ 994159 h 1204272"/>
                <a:gd name="connsiteX3" fmla="*/ 1317883 w 1465314"/>
                <a:gd name="connsiteY3" fmla="*/ 1196267 h 1204272"/>
                <a:gd name="connsiteX4" fmla="*/ 1465314 w 1465314"/>
                <a:gd name="connsiteY4" fmla="*/ 1204272 h 1204272"/>
                <a:gd name="connsiteX5" fmla="*/ 1465314 w 1465314"/>
                <a:gd name="connsiteY5" fmla="*/ 539566 h 1204272"/>
                <a:gd name="connsiteX6" fmla="*/ 1387178 w 1465314"/>
                <a:gd name="connsiteY6" fmla="*/ 535373 h 1204272"/>
                <a:gd name="connsiteX7" fmla="*/ 995636 w 1465314"/>
                <a:gd name="connsiteY7" fmla="*/ 412475 h 1204272"/>
                <a:gd name="connsiteX8" fmla="*/ 624900 w 1465314"/>
                <a:gd name="connsiteY8" fmla="*/ 64896 h 1204272"/>
                <a:gd name="connsiteX9" fmla="*/ 587843 w 1465314"/>
                <a:gd name="connsiteY9" fmla="*/ 0 h 1204272"/>
                <a:gd name="connsiteX10" fmla="*/ 0 w 1465314"/>
                <a:gd name="connsiteY10" fmla="*/ 308995 h 1204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5314" h="1204272">
                  <a:moveTo>
                    <a:pt x="0" y="308995"/>
                  </a:moveTo>
                  <a:lnTo>
                    <a:pt x="65437" y="423398"/>
                  </a:lnTo>
                  <a:cubicBezTo>
                    <a:pt x="212762" y="654304"/>
                    <a:pt x="418169" y="852621"/>
                    <a:pt x="674703" y="994159"/>
                  </a:cubicBezTo>
                  <a:cubicBezTo>
                    <a:pt x="879930" y="1107389"/>
                    <a:pt x="1098449" y="1173561"/>
                    <a:pt x="1317883" y="1196267"/>
                  </a:cubicBezTo>
                  <a:lnTo>
                    <a:pt x="1465314" y="1204272"/>
                  </a:lnTo>
                  <a:lnTo>
                    <a:pt x="1465314" y="539566"/>
                  </a:lnTo>
                  <a:lnTo>
                    <a:pt x="1387178" y="535373"/>
                  </a:lnTo>
                  <a:cubicBezTo>
                    <a:pt x="1253577" y="521628"/>
                    <a:pt x="1120550" y="481394"/>
                    <a:pt x="995636" y="412475"/>
                  </a:cubicBezTo>
                  <a:cubicBezTo>
                    <a:pt x="839495" y="326327"/>
                    <a:pt x="714507" y="205554"/>
                    <a:pt x="624900" y="64896"/>
                  </a:cubicBezTo>
                  <a:lnTo>
                    <a:pt x="587843" y="0"/>
                  </a:lnTo>
                  <a:lnTo>
                    <a:pt x="0" y="30899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3D7DA8">
                    <a:shade val="30000"/>
                    <a:satMod val="115000"/>
                  </a:srgbClr>
                </a:gs>
                <a:gs pos="50000">
                  <a:srgbClr val="3D7DA8">
                    <a:shade val="67500"/>
                    <a:satMod val="115000"/>
                  </a:srgbClr>
                </a:gs>
                <a:gs pos="100000">
                  <a:srgbClr val="3D7DA8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grpSp>
          <p:nvGrpSpPr>
            <p:cNvPr id="8" name="Grupo 7"/>
            <p:cNvGrpSpPr/>
            <p:nvPr/>
          </p:nvGrpSpPr>
          <p:grpSpPr>
            <a:xfrm>
              <a:off x="-2723387" y="1559275"/>
              <a:ext cx="2658445" cy="4733498"/>
              <a:chOff x="-2723387" y="1559275"/>
              <a:chExt cx="2658445" cy="4733498"/>
            </a:xfrm>
          </p:grpSpPr>
          <p:sp>
            <p:nvSpPr>
              <p:cNvPr id="97" name="Forma libre 96"/>
              <p:cNvSpPr/>
              <p:nvPr/>
            </p:nvSpPr>
            <p:spPr>
              <a:xfrm rot="17933216" flipH="1">
                <a:off x="-2192171" y="1028059"/>
                <a:ext cx="1071829" cy="2134261"/>
              </a:xfrm>
              <a:custGeom>
                <a:avLst/>
                <a:gdLst>
                  <a:gd name="connsiteX0" fmla="*/ 202448 w 784128"/>
                  <a:gd name="connsiteY0" fmla="*/ 0 h 1561381"/>
                  <a:gd name="connsiteX1" fmla="*/ 136164 w 784128"/>
                  <a:gd name="connsiteY1" fmla="*/ 135881 h 1561381"/>
                  <a:gd name="connsiteX2" fmla="*/ 119020 w 784128"/>
                  <a:gd name="connsiteY2" fmla="*/ 1427625 h 1561381"/>
                  <a:gd name="connsiteX3" fmla="*/ 179283 w 784128"/>
                  <a:gd name="connsiteY3" fmla="*/ 1561381 h 1561381"/>
                  <a:gd name="connsiteX4" fmla="*/ 767758 w 784128"/>
                  <a:gd name="connsiteY4" fmla="*/ 1252053 h 1561381"/>
                  <a:gd name="connsiteX5" fmla="*/ 736671 w 784128"/>
                  <a:gd name="connsiteY5" fmla="*/ 1182913 h 1561381"/>
                  <a:gd name="connsiteX6" fmla="*/ 747657 w 784128"/>
                  <a:gd name="connsiteY6" fmla="*/ 395681 h 1561381"/>
                  <a:gd name="connsiteX7" fmla="*/ 784128 w 784128"/>
                  <a:gd name="connsiteY7" fmla="*/ 320932 h 1561381"/>
                  <a:gd name="connsiteX8" fmla="*/ 202448 w 784128"/>
                  <a:gd name="connsiteY8" fmla="*/ 0 h 156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4128" h="1561381">
                    <a:moveTo>
                      <a:pt x="202448" y="0"/>
                    </a:moveTo>
                    <a:lnTo>
                      <a:pt x="136164" y="135881"/>
                    </a:lnTo>
                    <a:cubicBezTo>
                      <a:pt x="-44357" y="559047"/>
                      <a:pt x="-40575" y="1022660"/>
                      <a:pt x="119020" y="1427625"/>
                    </a:cubicBezTo>
                    <a:lnTo>
                      <a:pt x="179283" y="1561381"/>
                    </a:lnTo>
                    <a:lnTo>
                      <a:pt x="767758" y="1252053"/>
                    </a:lnTo>
                    <a:lnTo>
                      <a:pt x="736671" y="1182913"/>
                    </a:lnTo>
                    <a:cubicBezTo>
                      <a:pt x="639667" y="936183"/>
                      <a:pt x="637560" y="653647"/>
                      <a:pt x="747657" y="395681"/>
                    </a:cubicBezTo>
                    <a:lnTo>
                      <a:pt x="784128" y="320932"/>
                    </a:lnTo>
                    <a:lnTo>
                      <a:pt x="20244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D7DA8">
                      <a:shade val="30000"/>
                      <a:satMod val="115000"/>
                    </a:srgbClr>
                  </a:gs>
                  <a:gs pos="50000">
                    <a:srgbClr val="3D7DA8">
                      <a:shade val="67500"/>
                      <a:satMod val="115000"/>
                    </a:srgbClr>
                  </a:gs>
                  <a:gs pos="100000">
                    <a:srgbClr val="3D7DA8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Forma libre 81"/>
              <p:cNvSpPr/>
              <p:nvPr/>
            </p:nvSpPr>
            <p:spPr>
              <a:xfrm rot="17933216" flipH="1">
                <a:off x="-2658457" y="4487525"/>
                <a:ext cx="1995827" cy="1614670"/>
              </a:xfrm>
              <a:custGeom>
                <a:avLst/>
                <a:gdLst>
                  <a:gd name="connsiteX0" fmla="*/ 1 w 1460106"/>
                  <a:gd name="connsiteY0" fmla="*/ 517000 h 1181259"/>
                  <a:gd name="connsiteX1" fmla="*/ 0 w 1460106"/>
                  <a:gd name="connsiteY1" fmla="*/ 1181259 h 1181259"/>
                  <a:gd name="connsiteX2" fmla="*/ 135138 w 1460106"/>
                  <a:gd name="connsiteY2" fmla="*/ 1175460 h 1181259"/>
                  <a:gd name="connsiteX3" fmla="*/ 1380504 w 1460106"/>
                  <a:gd name="connsiteY3" fmla="*/ 449465 h 1181259"/>
                  <a:gd name="connsiteX4" fmla="*/ 1460106 w 1460106"/>
                  <a:gd name="connsiteY4" fmla="*/ 320932 h 1181259"/>
                  <a:gd name="connsiteX5" fmla="*/ 878425 w 1460106"/>
                  <a:gd name="connsiteY5" fmla="*/ 0 h 1181259"/>
                  <a:gd name="connsiteX6" fmla="*/ 834640 w 1460106"/>
                  <a:gd name="connsiteY6" fmla="*/ 70714 h 1181259"/>
                  <a:gd name="connsiteX7" fmla="*/ 76037 w 1460106"/>
                  <a:gd name="connsiteY7" fmla="*/ 513681 h 1181259"/>
                  <a:gd name="connsiteX8" fmla="*/ 1 w 1460106"/>
                  <a:gd name="connsiteY8" fmla="*/ 517000 h 118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0106" h="1181259">
                    <a:moveTo>
                      <a:pt x="1" y="517000"/>
                    </a:moveTo>
                    <a:lnTo>
                      <a:pt x="0" y="1181259"/>
                    </a:lnTo>
                    <a:lnTo>
                      <a:pt x="135138" y="1175460"/>
                    </a:lnTo>
                    <a:cubicBezTo>
                      <a:pt x="623959" y="1130770"/>
                      <a:pt x="1086077" y="875131"/>
                      <a:pt x="1380504" y="449465"/>
                    </a:cubicBezTo>
                    <a:lnTo>
                      <a:pt x="1460106" y="320932"/>
                    </a:lnTo>
                    <a:lnTo>
                      <a:pt x="878425" y="0"/>
                    </a:lnTo>
                    <a:lnTo>
                      <a:pt x="834640" y="70714"/>
                    </a:lnTo>
                    <a:cubicBezTo>
                      <a:pt x="655185" y="330251"/>
                      <a:pt x="373696" y="486241"/>
                      <a:pt x="76037" y="513681"/>
                    </a:cubicBezTo>
                    <a:lnTo>
                      <a:pt x="1" y="517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D7DA8">
                      <a:shade val="30000"/>
                      <a:satMod val="115000"/>
                    </a:srgbClr>
                  </a:gs>
                  <a:gs pos="50000">
                    <a:srgbClr val="3D7DA8">
                      <a:shade val="67500"/>
                      <a:satMod val="115000"/>
                    </a:srgbClr>
                  </a:gs>
                  <a:gs pos="100000">
                    <a:srgbClr val="3D7DA8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21" name="Forma libre 120"/>
              <p:cNvSpPr/>
              <p:nvPr/>
            </p:nvSpPr>
            <p:spPr>
              <a:xfrm rot="17933216" flipH="1">
                <a:off x="-2099953" y="1225595"/>
                <a:ext cx="875628" cy="1743578"/>
              </a:xfrm>
              <a:custGeom>
                <a:avLst/>
                <a:gdLst>
                  <a:gd name="connsiteX0" fmla="*/ 202448 w 784128"/>
                  <a:gd name="connsiteY0" fmla="*/ 0 h 1561381"/>
                  <a:gd name="connsiteX1" fmla="*/ 136164 w 784128"/>
                  <a:gd name="connsiteY1" fmla="*/ 135881 h 1561381"/>
                  <a:gd name="connsiteX2" fmla="*/ 119020 w 784128"/>
                  <a:gd name="connsiteY2" fmla="*/ 1427625 h 1561381"/>
                  <a:gd name="connsiteX3" fmla="*/ 179283 w 784128"/>
                  <a:gd name="connsiteY3" fmla="*/ 1561381 h 1561381"/>
                  <a:gd name="connsiteX4" fmla="*/ 767758 w 784128"/>
                  <a:gd name="connsiteY4" fmla="*/ 1252053 h 1561381"/>
                  <a:gd name="connsiteX5" fmla="*/ 736671 w 784128"/>
                  <a:gd name="connsiteY5" fmla="*/ 1182913 h 1561381"/>
                  <a:gd name="connsiteX6" fmla="*/ 747657 w 784128"/>
                  <a:gd name="connsiteY6" fmla="*/ 395681 h 1561381"/>
                  <a:gd name="connsiteX7" fmla="*/ 784128 w 784128"/>
                  <a:gd name="connsiteY7" fmla="*/ 320932 h 1561381"/>
                  <a:gd name="connsiteX8" fmla="*/ 202448 w 784128"/>
                  <a:gd name="connsiteY8" fmla="*/ 0 h 1561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4128" h="1561381">
                    <a:moveTo>
                      <a:pt x="202448" y="0"/>
                    </a:moveTo>
                    <a:lnTo>
                      <a:pt x="136164" y="135881"/>
                    </a:lnTo>
                    <a:cubicBezTo>
                      <a:pt x="-44357" y="559047"/>
                      <a:pt x="-40575" y="1022660"/>
                      <a:pt x="119020" y="1427625"/>
                    </a:cubicBezTo>
                    <a:lnTo>
                      <a:pt x="179283" y="1561381"/>
                    </a:lnTo>
                    <a:lnTo>
                      <a:pt x="767758" y="1252053"/>
                    </a:lnTo>
                    <a:lnTo>
                      <a:pt x="736671" y="1182913"/>
                    </a:lnTo>
                    <a:cubicBezTo>
                      <a:pt x="639667" y="936183"/>
                      <a:pt x="637560" y="653647"/>
                      <a:pt x="747657" y="395681"/>
                    </a:cubicBezTo>
                    <a:lnTo>
                      <a:pt x="784128" y="320932"/>
                    </a:lnTo>
                    <a:lnTo>
                      <a:pt x="20244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D7DA8">
                      <a:shade val="30000"/>
                      <a:satMod val="115000"/>
                    </a:srgbClr>
                  </a:gs>
                  <a:gs pos="50000">
                    <a:srgbClr val="3D7DA8">
                      <a:shade val="67500"/>
                      <a:satMod val="115000"/>
                    </a:srgbClr>
                  </a:gs>
                  <a:gs pos="100000">
                    <a:srgbClr val="3D7DA8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22" name="Forma libre 121"/>
              <p:cNvSpPr/>
              <p:nvPr/>
            </p:nvSpPr>
            <p:spPr>
              <a:xfrm rot="17933216" flipH="1">
                <a:off x="-1436763" y="2865480"/>
                <a:ext cx="1505962" cy="1237680"/>
              </a:xfrm>
              <a:custGeom>
                <a:avLst/>
                <a:gdLst>
                  <a:gd name="connsiteX0" fmla="*/ 0 w 1465314"/>
                  <a:gd name="connsiteY0" fmla="*/ 308995 h 1204272"/>
                  <a:gd name="connsiteX1" fmla="*/ 65437 w 1465314"/>
                  <a:gd name="connsiteY1" fmla="*/ 423398 h 1204272"/>
                  <a:gd name="connsiteX2" fmla="*/ 674703 w 1465314"/>
                  <a:gd name="connsiteY2" fmla="*/ 994159 h 1204272"/>
                  <a:gd name="connsiteX3" fmla="*/ 1317883 w 1465314"/>
                  <a:gd name="connsiteY3" fmla="*/ 1196267 h 1204272"/>
                  <a:gd name="connsiteX4" fmla="*/ 1465314 w 1465314"/>
                  <a:gd name="connsiteY4" fmla="*/ 1204272 h 1204272"/>
                  <a:gd name="connsiteX5" fmla="*/ 1465314 w 1465314"/>
                  <a:gd name="connsiteY5" fmla="*/ 539566 h 1204272"/>
                  <a:gd name="connsiteX6" fmla="*/ 1387178 w 1465314"/>
                  <a:gd name="connsiteY6" fmla="*/ 535373 h 1204272"/>
                  <a:gd name="connsiteX7" fmla="*/ 995636 w 1465314"/>
                  <a:gd name="connsiteY7" fmla="*/ 412475 h 1204272"/>
                  <a:gd name="connsiteX8" fmla="*/ 624900 w 1465314"/>
                  <a:gd name="connsiteY8" fmla="*/ 64896 h 1204272"/>
                  <a:gd name="connsiteX9" fmla="*/ 587843 w 1465314"/>
                  <a:gd name="connsiteY9" fmla="*/ 0 h 1204272"/>
                  <a:gd name="connsiteX10" fmla="*/ 0 w 1465314"/>
                  <a:gd name="connsiteY10" fmla="*/ 308995 h 1204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65314" h="1204272">
                    <a:moveTo>
                      <a:pt x="0" y="308995"/>
                    </a:moveTo>
                    <a:lnTo>
                      <a:pt x="65437" y="423398"/>
                    </a:lnTo>
                    <a:cubicBezTo>
                      <a:pt x="212762" y="654304"/>
                      <a:pt x="418169" y="852621"/>
                      <a:pt x="674703" y="994159"/>
                    </a:cubicBezTo>
                    <a:cubicBezTo>
                      <a:pt x="879930" y="1107389"/>
                      <a:pt x="1098449" y="1173561"/>
                      <a:pt x="1317883" y="1196267"/>
                    </a:cubicBezTo>
                    <a:lnTo>
                      <a:pt x="1465314" y="1204272"/>
                    </a:lnTo>
                    <a:lnTo>
                      <a:pt x="1465314" y="539566"/>
                    </a:lnTo>
                    <a:lnTo>
                      <a:pt x="1387178" y="535373"/>
                    </a:lnTo>
                    <a:cubicBezTo>
                      <a:pt x="1253577" y="521628"/>
                      <a:pt x="1120550" y="481394"/>
                      <a:pt x="995636" y="412475"/>
                    </a:cubicBezTo>
                    <a:cubicBezTo>
                      <a:pt x="839495" y="326327"/>
                      <a:pt x="714507" y="205554"/>
                      <a:pt x="624900" y="64896"/>
                    </a:cubicBezTo>
                    <a:lnTo>
                      <a:pt x="587843" y="0"/>
                    </a:lnTo>
                    <a:lnTo>
                      <a:pt x="0" y="30899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D7DA8">
                      <a:shade val="30000"/>
                      <a:satMod val="115000"/>
                    </a:srgbClr>
                  </a:gs>
                  <a:gs pos="50000">
                    <a:srgbClr val="3D7DA8">
                      <a:shade val="67500"/>
                      <a:satMod val="115000"/>
                    </a:srgbClr>
                  </a:gs>
                  <a:gs pos="100000">
                    <a:srgbClr val="3D7DA8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sp>
            <p:nvSpPr>
              <p:cNvPr id="123" name="Forma libre 122"/>
              <p:cNvSpPr/>
              <p:nvPr/>
            </p:nvSpPr>
            <p:spPr>
              <a:xfrm rot="17933216" flipH="1">
                <a:off x="-2447655" y="4665023"/>
                <a:ext cx="1562456" cy="1264062"/>
              </a:xfrm>
              <a:custGeom>
                <a:avLst/>
                <a:gdLst>
                  <a:gd name="connsiteX0" fmla="*/ 1 w 1460106"/>
                  <a:gd name="connsiteY0" fmla="*/ 517000 h 1181259"/>
                  <a:gd name="connsiteX1" fmla="*/ 0 w 1460106"/>
                  <a:gd name="connsiteY1" fmla="*/ 1181259 h 1181259"/>
                  <a:gd name="connsiteX2" fmla="*/ 135138 w 1460106"/>
                  <a:gd name="connsiteY2" fmla="*/ 1175460 h 1181259"/>
                  <a:gd name="connsiteX3" fmla="*/ 1380504 w 1460106"/>
                  <a:gd name="connsiteY3" fmla="*/ 449465 h 1181259"/>
                  <a:gd name="connsiteX4" fmla="*/ 1460106 w 1460106"/>
                  <a:gd name="connsiteY4" fmla="*/ 320932 h 1181259"/>
                  <a:gd name="connsiteX5" fmla="*/ 878425 w 1460106"/>
                  <a:gd name="connsiteY5" fmla="*/ 0 h 1181259"/>
                  <a:gd name="connsiteX6" fmla="*/ 834640 w 1460106"/>
                  <a:gd name="connsiteY6" fmla="*/ 70714 h 1181259"/>
                  <a:gd name="connsiteX7" fmla="*/ 76037 w 1460106"/>
                  <a:gd name="connsiteY7" fmla="*/ 513681 h 1181259"/>
                  <a:gd name="connsiteX8" fmla="*/ 1 w 1460106"/>
                  <a:gd name="connsiteY8" fmla="*/ 517000 h 118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60106" h="1181259">
                    <a:moveTo>
                      <a:pt x="1" y="517000"/>
                    </a:moveTo>
                    <a:lnTo>
                      <a:pt x="0" y="1181259"/>
                    </a:lnTo>
                    <a:lnTo>
                      <a:pt x="135138" y="1175460"/>
                    </a:lnTo>
                    <a:cubicBezTo>
                      <a:pt x="623959" y="1130770"/>
                      <a:pt x="1086077" y="875131"/>
                      <a:pt x="1380504" y="449465"/>
                    </a:cubicBezTo>
                    <a:lnTo>
                      <a:pt x="1460106" y="320932"/>
                    </a:lnTo>
                    <a:lnTo>
                      <a:pt x="878425" y="0"/>
                    </a:lnTo>
                    <a:lnTo>
                      <a:pt x="834640" y="70714"/>
                    </a:lnTo>
                    <a:cubicBezTo>
                      <a:pt x="655185" y="330251"/>
                      <a:pt x="373696" y="486241"/>
                      <a:pt x="76037" y="513681"/>
                    </a:cubicBezTo>
                    <a:lnTo>
                      <a:pt x="1" y="51700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3D7DA8">
                      <a:shade val="30000"/>
                      <a:satMod val="115000"/>
                    </a:srgbClr>
                  </a:gs>
                  <a:gs pos="50000">
                    <a:srgbClr val="3D7DA8">
                      <a:shade val="67500"/>
                      <a:satMod val="115000"/>
                    </a:srgbClr>
                  </a:gs>
                  <a:gs pos="100000">
                    <a:srgbClr val="3D7DA8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>
                  <a:solidFill>
                    <a:prstClr val="white"/>
                  </a:solidFill>
                </a:endParaRPr>
              </a:p>
            </p:txBody>
          </p:sp>
          <p:pic>
            <p:nvPicPr>
              <p:cNvPr id="67" name="Gráfico 84" descr="Engranajes con relleno sólido">
                <a:extLst>
                  <a:ext uri="{FF2B5EF4-FFF2-40B4-BE49-F238E27FC236}">
                    <a16:creationId xmlns:a16="http://schemas.microsoft.com/office/drawing/2014/main" id="{E9869D2D-5D3F-57B6-7625-7BCA4ED2915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-1941515" y="1693399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68" name="Gráfico 86" descr="Medalla con relleno sólido">
                <a:extLst>
                  <a:ext uri="{FF2B5EF4-FFF2-40B4-BE49-F238E27FC236}">
                    <a16:creationId xmlns:a16="http://schemas.microsoft.com/office/drawing/2014/main" id="{D68BE8EC-A48C-FC86-4C69-2FB1DC32AD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-1920174" y="4937304"/>
                <a:ext cx="720000" cy="720000"/>
              </a:xfrm>
              <a:prstGeom prst="rect">
                <a:avLst/>
              </a:prstGeom>
            </p:spPr>
          </p:pic>
          <p:pic>
            <p:nvPicPr>
              <p:cNvPr id="94" name="Gráfico 5" descr="Prismáticos con relleno sólido">
                <a:extLst>
                  <a:ext uri="{FF2B5EF4-FFF2-40B4-BE49-F238E27FC236}">
                    <a16:creationId xmlns:a16="http://schemas.microsoft.com/office/drawing/2014/main" id="{3AE2FF79-72EC-C968-2746-1EE6B13EC6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-1013834" y="3185283"/>
                <a:ext cx="720000" cy="720000"/>
              </a:xfrm>
              <a:prstGeom prst="rect">
                <a:avLst/>
              </a:prstGeom>
            </p:spPr>
          </p:pic>
        </p:grpSp>
      </p:grpSp>
      <p:cxnSp>
        <p:nvCxnSpPr>
          <p:cNvPr id="131" name="Conector recto 130">
            <a:extLst>
              <a:ext uri="{FF2B5EF4-FFF2-40B4-BE49-F238E27FC236}">
                <a16:creationId xmlns:a16="http://schemas.microsoft.com/office/drawing/2014/main" id="{178792F9-CD62-6820-657D-2B6B29656736}"/>
              </a:ext>
            </a:extLst>
          </p:cNvPr>
          <p:cNvCxnSpPr>
            <a:cxnSpLocks/>
          </p:cNvCxnSpPr>
          <p:nvPr/>
        </p:nvCxnSpPr>
        <p:spPr>
          <a:xfrm flipV="1">
            <a:off x="3748088" y="3598410"/>
            <a:ext cx="657118" cy="2040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178792F9-CD62-6820-657D-2B6B29656736}"/>
              </a:ext>
            </a:extLst>
          </p:cNvPr>
          <p:cNvCxnSpPr>
            <a:cxnSpLocks/>
          </p:cNvCxnSpPr>
          <p:nvPr/>
        </p:nvCxnSpPr>
        <p:spPr>
          <a:xfrm flipV="1">
            <a:off x="2841354" y="5517619"/>
            <a:ext cx="1573531" cy="8971"/>
          </a:xfrm>
          <a:prstGeom prst="line">
            <a:avLst/>
          </a:prstGeom>
          <a:ln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upo 132"/>
          <p:cNvGrpSpPr/>
          <p:nvPr/>
        </p:nvGrpSpPr>
        <p:grpSpPr>
          <a:xfrm>
            <a:off x="4486052" y="3393803"/>
            <a:ext cx="409214" cy="409214"/>
            <a:chOff x="4605854" y="1612776"/>
            <a:chExt cx="409214" cy="409214"/>
          </a:xfrm>
          <a:solidFill>
            <a:schemeClr val="bg1">
              <a:lumMod val="85000"/>
            </a:schemeClr>
          </a:solidFill>
        </p:grpSpPr>
        <p:sp>
          <p:nvSpPr>
            <p:cNvPr id="134" name="Elipse 133"/>
            <p:cNvSpPr/>
            <p:nvPr/>
          </p:nvSpPr>
          <p:spPr>
            <a:xfrm>
              <a:off x="4605854" y="1612776"/>
              <a:ext cx="409214" cy="4092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5" name="Elipse 134"/>
            <p:cNvSpPr/>
            <p:nvPr/>
          </p:nvSpPr>
          <p:spPr>
            <a:xfrm>
              <a:off x="4683003" y="1689925"/>
              <a:ext cx="254916" cy="254916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</p:grpSp>
      <p:grpSp>
        <p:nvGrpSpPr>
          <p:cNvPr id="136" name="Grupo 135"/>
          <p:cNvGrpSpPr/>
          <p:nvPr/>
        </p:nvGrpSpPr>
        <p:grpSpPr>
          <a:xfrm>
            <a:off x="4486052" y="5269532"/>
            <a:ext cx="409214" cy="409214"/>
            <a:chOff x="4605854" y="1612776"/>
            <a:chExt cx="409214" cy="409214"/>
          </a:xfrm>
          <a:solidFill>
            <a:schemeClr val="bg1">
              <a:lumMod val="85000"/>
            </a:schemeClr>
          </a:solidFill>
        </p:grpSpPr>
        <p:sp>
          <p:nvSpPr>
            <p:cNvPr id="137" name="Elipse 136"/>
            <p:cNvSpPr/>
            <p:nvPr/>
          </p:nvSpPr>
          <p:spPr>
            <a:xfrm>
              <a:off x="4605854" y="1612776"/>
              <a:ext cx="409214" cy="4092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  <p:sp>
          <p:nvSpPr>
            <p:cNvPr id="138" name="Elipse 137"/>
            <p:cNvSpPr/>
            <p:nvPr/>
          </p:nvSpPr>
          <p:spPr>
            <a:xfrm>
              <a:off x="4683003" y="1689925"/>
              <a:ext cx="254916" cy="254916"/>
            </a:xfrm>
            <a:prstGeom prst="ellipse">
              <a:avLst/>
            </a:prstGeom>
            <a:grpFill/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prstClr val="white"/>
                </a:solidFill>
              </a:endParaRP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9" r="15389" b="41192"/>
          <a:stretch/>
        </p:blipFill>
        <p:spPr>
          <a:xfrm>
            <a:off x="135772" y="2552921"/>
            <a:ext cx="2510014" cy="237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2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253496" y="1077362"/>
            <a:ext cx="11742345" cy="4454717"/>
          </a:xfrm>
          <a:prstGeom prst="roundRect">
            <a:avLst>
              <a:gd name="adj" fmla="val 5334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7AB1E63-5438-4F3E-E5A0-2591ADA2AC36}"/>
              </a:ext>
            </a:extLst>
          </p:cNvPr>
          <p:cNvSpPr/>
          <p:nvPr/>
        </p:nvSpPr>
        <p:spPr>
          <a:xfrm>
            <a:off x="3210560" y="3547376"/>
            <a:ext cx="8575040" cy="712238"/>
          </a:xfrm>
          <a:prstGeom prst="rect">
            <a:avLst/>
          </a:prstGeom>
          <a:solidFill>
            <a:srgbClr val="DCECF9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3B38977D-0353-9D92-28B2-C7A75242D840}"/>
              </a:ext>
            </a:extLst>
          </p:cNvPr>
          <p:cNvSpPr/>
          <p:nvPr/>
        </p:nvSpPr>
        <p:spPr>
          <a:xfrm>
            <a:off x="3210560" y="4669773"/>
            <a:ext cx="8575040" cy="712238"/>
          </a:xfrm>
          <a:prstGeom prst="rect">
            <a:avLst/>
          </a:prstGeom>
          <a:solidFill>
            <a:srgbClr val="F0F1F7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C13746D-610A-D627-347F-3024622C899E}"/>
              </a:ext>
            </a:extLst>
          </p:cNvPr>
          <p:cNvSpPr/>
          <p:nvPr/>
        </p:nvSpPr>
        <p:spPr>
          <a:xfrm>
            <a:off x="3210560" y="1223537"/>
            <a:ext cx="8575040" cy="7212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DA74724-76D9-2F92-FC58-91A82DC1FBEB}"/>
              </a:ext>
            </a:extLst>
          </p:cNvPr>
          <p:cNvSpPr/>
          <p:nvPr/>
        </p:nvSpPr>
        <p:spPr>
          <a:xfrm>
            <a:off x="3210560" y="2358099"/>
            <a:ext cx="8575040" cy="715154"/>
          </a:xfrm>
          <a:prstGeom prst="rect">
            <a:avLst/>
          </a:prstGeom>
          <a:solidFill>
            <a:srgbClr val="D4F2F1"/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DD9BD8D-B854-C2A3-107E-FAFD391B7C63}"/>
              </a:ext>
            </a:extLst>
          </p:cNvPr>
          <p:cNvSpPr/>
          <p:nvPr/>
        </p:nvSpPr>
        <p:spPr>
          <a:xfrm>
            <a:off x="1293083" y="1232529"/>
            <a:ext cx="1716488" cy="7122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prstClr val="white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555275D-65F1-2508-B497-FBD5F9227756}"/>
              </a:ext>
            </a:extLst>
          </p:cNvPr>
          <p:cNvSpPr/>
          <p:nvPr/>
        </p:nvSpPr>
        <p:spPr>
          <a:xfrm>
            <a:off x="1293083" y="2361015"/>
            <a:ext cx="1716488" cy="712238"/>
          </a:xfrm>
          <a:prstGeom prst="rect">
            <a:avLst/>
          </a:prstGeom>
          <a:solidFill>
            <a:srgbClr val="35BFC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85163BF5-85C4-8736-3816-E3CCCB323916}"/>
              </a:ext>
            </a:extLst>
          </p:cNvPr>
          <p:cNvSpPr/>
          <p:nvPr/>
        </p:nvSpPr>
        <p:spPr>
          <a:xfrm>
            <a:off x="1310946" y="3547376"/>
            <a:ext cx="1696818" cy="712238"/>
          </a:xfrm>
          <a:prstGeom prst="rect">
            <a:avLst/>
          </a:prstGeom>
          <a:solidFill>
            <a:srgbClr val="52AAD8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26BFD3A-38C8-86B1-2ECA-409377EF0ED4}"/>
              </a:ext>
            </a:extLst>
          </p:cNvPr>
          <p:cNvSpPr/>
          <p:nvPr/>
        </p:nvSpPr>
        <p:spPr>
          <a:xfrm>
            <a:off x="1293083" y="4669773"/>
            <a:ext cx="1707236" cy="712238"/>
          </a:xfrm>
          <a:prstGeom prst="rect">
            <a:avLst/>
          </a:prstGeom>
          <a:solidFill>
            <a:srgbClr val="76849B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>
              <a:solidFill>
                <a:prstClr val="white"/>
              </a:solidFill>
            </a:endParaRPr>
          </a:p>
        </p:txBody>
      </p:sp>
      <p:pic>
        <p:nvPicPr>
          <p:cNvPr id="13" name="Gráfico 12" descr="Flujo de trabajo con relleno sólido">
            <a:extLst>
              <a:ext uri="{FF2B5EF4-FFF2-40B4-BE49-F238E27FC236}">
                <a16:creationId xmlns:a16="http://schemas.microsoft.com/office/drawing/2014/main" id="{93923D91-8BC7-0DE8-5519-E2E1259CA2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640" y="3562672"/>
            <a:ext cx="767776" cy="681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Gráfico 13" descr="Dinero con relleno sólido">
            <a:extLst>
              <a:ext uri="{FF2B5EF4-FFF2-40B4-BE49-F238E27FC236}">
                <a16:creationId xmlns:a16="http://schemas.microsoft.com/office/drawing/2014/main" id="{C5707C19-0568-461C-7453-104796C8CF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634" y="1247786"/>
            <a:ext cx="767862" cy="6817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Gráfico 14" descr="Idea con relleno sólido">
            <a:extLst>
              <a:ext uri="{FF2B5EF4-FFF2-40B4-BE49-F238E27FC236}">
                <a16:creationId xmlns:a16="http://schemas.microsoft.com/office/drawing/2014/main" id="{909C2AA0-B706-4BAF-F3CA-EC728A9536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2640" y="4685069"/>
            <a:ext cx="767776" cy="681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Gráfico 15" descr="Apretón de manos con relleno sólido">
            <a:extLst>
              <a:ext uri="{FF2B5EF4-FFF2-40B4-BE49-F238E27FC236}">
                <a16:creationId xmlns:a16="http://schemas.microsoft.com/office/drawing/2014/main" id="{BD547DFE-5E98-EDED-A5CC-B115056B340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2640" y="2376311"/>
            <a:ext cx="767776" cy="6816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CC8B6000-BB74-D4EB-4AD1-FB89DC8E8323}"/>
              </a:ext>
            </a:extLst>
          </p:cNvPr>
          <p:cNvSpPr txBox="1"/>
          <p:nvPr/>
        </p:nvSpPr>
        <p:spPr>
          <a:xfrm>
            <a:off x="1293083" y="1434760"/>
            <a:ext cx="170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FINANCIERA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988BF9D-ADF7-29E2-CAAF-FF3C77D16CBC}"/>
              </a:ext>
            </a:extLst>
          </p:cNvPr>
          <p:cNvSpPr txBox="1"/>
          <p:nvPr/>
        </p:nvSpPr>
        <p:spPr>
          <a:xfrm>
            <a:off x="1293083" y="2563246"/>
            <a:ext cx="1707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CLIENTE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C928923-7CD0-38CC-7AD5-7F180F4D73E1}"/>
              </a:ext>
            </a:extLst>
          </p:cNvPr>
          <p:cNvSpPr txBox="1"/>
          <p:nvPr/>
        </p:nvSpPr>
        <p:spPr>
          <a:xfrm>
            <a:off x="1293083" y="3641885"/>
            <a:ext cx="170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PROCESOS</a:t>
            </a:r>
          </a:p>
          <a:p>
            <a:pPr algn="ctr"/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INTERNOS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D3725D31-DA15-94A4-3238-20C7ECF9BAD9}"/>
              </a:ext>
            </a:extLst>
          </p:cNvPr>
          <p:cNvSpPr txBox="1"/>
          <p:nvPr/>
        </p:nvSpPr>
        <p:spPr>
          <a:xfrm>
            <a:off x="1293083" y="4764282"/>
            <a:ext cx="1707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APRENDIZAJE Y </a:t>
            </a:r>
          </a:p>
          <a:p>
            <a:pPr algn="ctr"/>
            <a:r>
              <a:rPr lang="es-CO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CRECIMIENTO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CBD7DECD-85D7-626B-DBC0-94D42D22C8AD}"/>
              </a:ext>
            </a:extLst>
          </p:cNvPr>
          <p:cNvSpPr/>
          <p:nvPr/>
        </p:nvSpPr>
        <p:spPr>
          <a:xfrm>
            <a:off x="5544342" y="1351724"/>
            <a:ext cx="3907476" cy="471628"/>
          </a:xfrm>
          <a:prstGeom prst="roundRect">
            <a:avLst/>
          </a:prstGeom>
          <a:solidFill>
            <a:srgbClr val="2F5597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CO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Sostener e incrementar la rentabilidad</a:t>
            </a:r>
            <a:endParaRPr lang="es-CO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0AB52CEA-8E74-ECA9-40EC-738CC66FA281}"/>
              </a:ext>
            </a:extLst>
          </p:cNvPr>
          <p:cNvSpPr/>
          <p:nvPr/>
        </p:nvSpPr>
        <p:spPr>
          <a:xfrm>
            <a:off x="8091836" y="2500086"/>
            <a:ext cx="3116002" cy="491972"/>
          </a:xfrm>
          <a:prstGeom prst="roundRect">
            <a:avLst/>
          </a:prstGeom>
          <a:solidFill>
            <a:srgbClr val="35BFC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Ampliar la cobertura a los clientes de la Colombia profunda</a:t>
            </a:r>
            <a:endParaRPr lang="es-CO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29797E1E-00F1-D8D2-5C8C-3AF00663AEFE}"/>
              </a:ext>
            </a:extLst>
          </p:cNvPr>
          <p:cNvSpPr/>
          <p:nvPr/>
        </p:nvSpPr>
        <p:spPr>
          <a:xfrm>
            <a:off x="3768254" y="2500086"/>
            <a:ext cx="3116002" cy="491972"/>
          </a:xfrm>
          <a:prstGeom prst="roundRect">
            <a:avLst/>
          </a:prstGeom>
          <a:solidFill>
            <a:srgbClr val="35BFC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Satisfacer las necesidades y fidelizar al cliente</a:t>
            </a:r>
            <a:endParaRPr lang="es-CO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21F1508C-5A27-EF00-184B-181B0DF5149D}"/>
              </a:ext>
            </a:extLst>
          </p:cNvPr>
          <p:cNvSpPr/>
          <p:nvPr/>
        </p:nvSpPr>
        <p:spPr>
          <a:xfrm>
            <a:off x="3768254" y="3641885"/>
            <a:ext cx="3091734" cy="505563"/>
          </a:xfrm>
          <a:prstGeom prst="roundRect">
            <a:avLst/>
          </a:prstGeom>
          <a:solidFill>
            <a:srgbClr val="52AAD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Potenciar líneas de negocio</a:t>
            </a:r>
          </a:p>
        </p:txBody>
      </p:sp>
      <p:grpSp>
        <p:nvGrpSpPr>
          <p:cNvPr id="35" name="Grupo 34"/>
          <p:cNvGrpSpPr/>
          <p:nvPr/>
        </p:nvGrpSpPr>
        <p:grpSpPr>
          <a:xfrm>
            <a:off x="3349776" y="4804221"/>
            <a:ext cx="8296609" cy="487906"/>
            <a:chOff x="3414130" y="4804221"/>
            <a:chExt cx="8296609" cy="487906"/>
          </a:xfrm>
        </p:grpSpPr>
        <p:sp>
          <p:nvSpPr>
            <p:cNvPr id="25" name="Rectángulo: esquinas redondeadas 24">
              <a:extLst>
                <a:ext uri="{FF2B5EF4-FFF2-40B4-BE49-F238E27FC236}">
                  <a16:creationId xmlns:a16="http://schemas.microsoft.com/office/drawing/2014/main" id="{549D37AB-2DD5-529B-A252-D5595C6BBD4B}"/>
                </a:ext>
              </a:extLst>
            </p:cNvPr>
            <p:cNvSpPr/>
            <p:nvPr/>
          </p:nvSpPr>
          <p:spPr>
            <a:xfrm>
              <a:off x="3414130" y="4804221"/>
              <a:ext cx="2511214" cy="487906"/>
            </a:xfrm>
            <a:prstGeom prst="roundRect">
              <a:avLst/>
            </a:prstGeom>
            <a:solidFill>
              <a:srgbClr val="76849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Desarrollar la arquitectura empresarial en la Entidad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Rectángulo: esquinas redondeadas 25">
              <a:extLst>
                <a:ext uri="{FF2B5EF4-FFF2-40B4-BE49-F238E27FC236}">
                  <a16:creationId xmlns:a16="http://schemas.microsoft.com/office/drawing/2014/main" id="{3957293B-AA7D-7204-C762-0500BA649E01}"/>
                </a:ext>
              </a:extLst>
            </p:cNvPr>
            <p:cNvSpPr/>
            <p:nvPr/>
          </p:nvSpPr>
          <p:spPr>
            <a:xfrm>
              <a:off x="8881450" y="4808845"/>
              <a:ext cx="2829289" cy="478658"/>
            </a:xfrm>
            <a:prstGeom prst="roundRect">
              <a:avLst/>
            </a:prstGeom>
            <a:solidFill>
              <a:srgbClr val="76849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Crear una cultura organizacional y de servicio al cliente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72E23572-A351-241D-B539-1829711E8D75}"/>
                </a:ext>
              </a:extLst>
            </p:cNvPr>
            <p:cNvSpPr/>
            <p:nvPr/>
          </p:nvSpPr>
          <p:spPr>
            <a:xfrm>
              <a:off x="6010672" y="4808845"/>
              <a:ext cx="2785450" cy="478658"/>
            </a:xfrm>
            <a:prstGeom prst="roundRect">
              <a:avLst/>
            </a:prstGeom>
            <a:solidFill>
              <a:srgbClr val="76849B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Fortalecer el modelo de </a:t>
              </a:r>
            </a:p>
            <a:p>
              <a:pPr algn="ctr" fontAlgn="ctr"/>
              <a:r>
                <a:rPr lang="es-ES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gestión humana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8" name="Rectángulo: esquinas redondeadas 84">
            <a:extLst>
              <a:ext uri="{FF2B5EF4-FFF2-40B4-BE49-F238E27FC236}">
                <a16:creationId xmlns:a16="http://schemas.microsoft.com/office/drawing/2014/main" id="{069D4E85-AD4B-0964-7BE1-DF99BF791364}"/>
              </a:ext>
            </a:extLst>
          </p:cNvPr>
          <p:cNvSpPr/>
          <p:nvPr/>
        </p:nvSpPr>
        <p:spPr>
          <a:xfrm>
            <a:off x="7997046" y="3659542"/>
            <a:ext cx="3210791" cy="454912"/>
          </a:xfrm>
          <a:prstGeom prst="roundRect">
            <a:avLst/>
          </a:prstGeom>
          <a:solidFill>
            <a:srgbClr val="52AAD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s-ES" sz="1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Diversificar productos y servicios</a:t>
            </a:r>
            <a:endParaRPr lang="es-CO" sz="1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B8FAF124-4F3E-3583-73E8-375F40D511E7}"/>
              </a:ext>
            </a:extLst>
          </p:cNvPr>
          <p:cNvCxnSpPr>
            <a:cxnSpLocks/>
          </p:cNvCxnSpPr>
          <p:nvPr/>
        </p:nvCxnSpPr>
        <p:spPr>
          <a:xfrm>
            <a:off x="253496" y="5780974"/>
            <a:ext cx="11742345" cy="0"/>
          </a:xfrm>
          <a:prstGeom prst="line">
            <a:avLst/>
          </a:prstGeom>
          <a:ln w="3175">
            <a:solidFill>
              <a:srgbClr val="0070C0"/>
            </a:solidFill>
            <a:prstDash val="dash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riángulo isósceles 29">
            <a:extLst>
              <a:ext uri="{FF2B5EF4-FFF2-40B4-BE49-F238E27FC236}">
                <a16:creationId xmlns:a16="http://schemas.microsoft.com/office/drawing/2014/main" id="{8D7BE66F-0C97-B339-509E-B90FCC7301E6}"/>
              </a:ext>
            </a:extLst>
          </p:cNvPr>
          <p:cNvSpPr/>
          <p:nvPr/>
        </p:nvSpPr>
        <p:spPr>
          <a:xfrm rot="10800000">
            <a:off x="5744622" y="5781130"/>
            <a:ext cx="683338" cy="115390"/>
          </a:xfrm>
          <a:prstGeom prst="triangle">
            <a:avLst/>
          </a:prstGeom>
          <a:solidFill>
            <a:srgbClr val="4472C4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BDB496FB-2870-AEB5-2A37-02D7855C5F37}"/>
              </a:ext>
            </a:extLst>
          </p:cNvPr>
          <p:cNvSpPr txBox="1"/>
          <p:nvPr/>
        </p:nvSpPr>
        <p:spPr>
          <a:xfrm>
            <a:off x="6445456" y="5882698"/>
            <a:ext cx="5200930" cy="4229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s-ES" dirty="0">
                <a:solidFill>
                  <a:srgbClr val="4472C4">
                    <a:lumMod val="50000"/>
                  </a:srgbClr>
                </a:solidFill>
              </a:rPr>
              <a:t>Mejorar la credibilidad, legitimidad y confianza </a:t>
            </a:r>
            <a:endParaRPr lang="es-CO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2027238" y="312708"/>
            <a:ext cx="88312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494CD"/>
                </a:solidFill>
                <a:cs typeface="Calibri" panose="020F0502020204030204" pitchFamily="34" charset="0"/>
              </a:rPr>
              <a:t>MAPA ESTRATÉGICO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DB496FB-2870-AEB5-2A37-02D7855C5F37}"/>
              </a:ext>
            </a:extLst>
          </p:cNvPr>
          <p:cNvSpPr txBox="1"/>
          <p:nvPr/>
        </p:nvSpPr>
        <p:spPr>
          <a:xfrm>
            <a:off x="599556" y="5882698"/>
            <a:ext cx="5150384" cy="422954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s-ES" dirty="0">
                <a:solidFill>
                  <a:srgbClr val="4472C4">
                    <a:lumMod val="50000"/>
                  </a:srgbClr>
                </a:solidFill>
              </a:rPr>
              <a:t>Rediseño organizacional</a:t>
            </a:r>
            <a:endParaRPr lang="es-CO" dirty="0">
              <a:solidFill>
                <a:srgbClr val="4472C4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ángulo: esquinas redondeadas 88">
            <a:extLst>
              <a:ext uri="{FF2B5EF4-FFF2-40B4-BE49-F238E27FC236}">
                <a16:creationId xmlns:a16="http://schemas.microsoft.com/office/drawing/2014/main" id="{59395D69-8D76-3CB6-F292-2370063CD60A}"/>
              </a:ext>
            </a:extLst>
          </p:cNvPr>
          <p:cNvSpPr/>
          <p:nvPr/>
        </p:nvSpPr>
        <p:spPr>
          <a:xfrm>
            <a:off x="1110723" y="2346965"/>
            <a:ext cx="3184043" cy="708721"/>
          </a:xfrm>
          <a:prstGeom prst="roundRect">
            <a:avLst/>
          </a:prstGeom>
          <a:solidFill>
            <a:srgbClr val="3256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</a:endParaRPr>
          </a:p>
        </p:txBody>
      </p:sp>
      <p:sp>
        <p:nvSpPr>
          <p:cNvPr id="44" name="Rectángulo: esquinas redondeadas 86">
            <a:extLst>
              <a:ext uri="{FF2B5EF4-FFF2-40B4-BE49-F238E27FC236}">
                <a16:creationId xmlns:a16="http://schemas.microsoft.com/office/drawing/2014/main" id="{E4F7867D-A1ED-8810-830C-65FB5EED631B}"/>
              </a:ext>
            </a:extLst>
          </p:cNvPr>
          <p:cNvSpPr/>
          <p:nvPr/>
        </p:nvSpPr>
        <p:spPr>
          <a:xfrm>
            <a:off x="8311612" y="2346965"/>
            <a:ext cx="3181887" cy="713150"/>
          </a:xfrm>
          <a:prstGeom prst="roundRect">
            <a:avLst/>
          </a:prstGeom>
          <a:solidFill>
            <a:srgbClr val="3256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</a:endParaRPr>
          </a:p>
        </p:txBody>
      </p:sp>
      <p:sp>
        <p:nvSpPr>
          <p:cNvPr id="45" name="Rectángulo: esquinas redondeadas 87">
            <a:extLst>
              <a:ext uri="{FF2B5EF4-FFF2-40B4-BE49-F238E27FC236}">
                <a16:creationId xmlns:a16="http://schemas.microsoft.com/office/drawing/2014/main" id="{10BA43C1-8E96-E25A-B804-CA1C13D9758E}"/>
              </a:ext>
            </a:extLst>
          </p:cNvPr>
          <p:cNvSpPr/>
          <p:nvPr/>
        </p:nvSpPr>
        <p:spPr>
          <a:xfrm>
            <a:off x="4712246" y="2346965"/>
            <a:ext cx="3181888" cy="701068"/>
          </a:xfrm>
          <a:prstGeom prst="roundRect">
            <a:avLst/>
          </a:prstGeom>
          <a:solidFill>
            <a:srgbClr val="325695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endParaRPr lang="es-CO" sz="1100" dirty="0">
              <a:solidFill>
                <a:prstClr val="white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01B052A3-2137-A0A9-057B-65DB44C64D0A}"/>
              </a:ext>
            </a:extLst>
          </p:cNvPr>
          <p:cNvSpPr txBox="1"/>
          <p:nvPr/>
        </p:nvSpPr>
        <p:spPr>
          <a:xfrm>
            <a:off x="250155" y="837957"/>
            <a:ext cx="553998" cy="127940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CO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OBJETIVOS ESTRATÉGICOS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9D98B6F-4986-96F1-D4DB-B9388D309985}"/>
              </a:ext>
            </a:extLst>
          </p:cNvPr>
          <p:cNvSpPr txBox="1"/>
          <p:nvPr/>
        </p:nvSpPr>
        <p:spPr>
          <a:xfrm>
            <a:off x="323913" y="2045916"/>
            <a:ext cx="369332" cy="115347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ESTRATEGIAS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72F07FA5-4BD3-912E-EC29-DAEFC08F0F9F}"/>
              </a:ext>
            </a:extLst>
          </p:cNvPr>
          <p:cNvSpPr txBox="1"/>
          <p:nvPr/>
        </p:nvSpPr>
        <p:spPr>
          <a:xfrm>
            <a:off x="297389" y="3351472"/>
            <a:ext cx="369332" cy="3172607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77859A"/>
                </a:solidFill>
                <a:latin typeface="Bahnschrift SemiBold" panose="020B0502040204020203" pitchFamily="34" charset="0"/>
              </a:rPr>
              <a:t>METAS</a:t>
            </a:r>
            <a:endParaRPr lang="es-CO" sz="1200" b="1" dirty="0">
              <a:solidFill>
                <a:srgbClr val="77859A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F46E5855-764A-3EDD-6BD5-D76A42DED0FC}"/>
              </a:ext>
            </a:extLst>
          </p:cNvPr>
          <p:cNvSpPr txBox="1"/>
          <p:nvPr/>
        </p:nvSpPr>
        <p:spPr>
          <a:xfrm>
            <a:off x="8311612" y="3565085"/>
            <a:ext cx="3181887" cy="2770950"/>
          </a:xfrm>
          <a:prstGeom prst="rect">
            <a:avLst/>
          </a:prstGeom>
          <a:solidFill>
            <a:srgbClr val="8EA8D8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Suscribir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5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negocios jurídicos nuevos para el servicio de operaciones de comercio exterior al año 2026.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C9E54ED0-D2AA-6F9E-030A-42579C58AF2E}"/>
              </a:ext>
            </a:extLst>
          </p:cNvPr>
          <p:cNvSpPr txBox="1"/>
          <p:nvPr/>
        </p:nvSpPr>
        <p:spPr>
          <a:xfrm>
            <a:off x="1110723" y="3577819"/>
            <a:ext cx="3184043" cy="2745482"/>
          </a:xfrm>
          <a:prstGeom prst="rect">
            <a:avLst/>
          </a:prstGeom>
          <a:solidFill>
            <a:srgbClr val="8EA8D8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Incrementar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los ingresos por concepto de créditos en un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20%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al año 2026.</a:t>
            </a:r>
            <a:r>
              <a:rPr lang="es-ES" b="0" dirty="0">
                <a:solidFill>
                  <a:srgbClr val="4472C4">
                    <a:lumMod val="50000"/>
                  </a:srgbClr>
                </a:solidFill>
              </a:rPr>
              <a:t> 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3B3C0BE3-47A5-EBFB-E481-5C3518AB9B32}"/>
              </a:ext>
            </a:extLst>
          </p:cNvPr>
          <p:cNvSpPr txBox="1"/>
          <p:nvPr/>
        </p:nvSpPr>
        <p:spPr>
          <a:xfrm>
            <a:off x="4712246" y="3580972"/>
            <a:ext cx="3181888" cy="2756328"/>
          </a:xfrm>
          <a:prstGeom prst="rect">
            <a:avLst/>
          </a:prstGeom>
          <a:solidFill>
            <a:srgbClr val="8EA8D8"/>
          </a:solidFill>
          <a:ln>
            <a:solidFill>
              <a:srgbClr val="F2F2F2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 anchorCtr="0"/>
          <a:lstStyle>
            <a:defPPr>
              <a:defRPr lang="es-CO"/>
            </a:defPPr>
            <a:lvl1pPr algn="just" fontAlgn="ct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Generar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un incremento en el recaudo de los negocios  jurídicos en un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30%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al año 2026.</a:t>
            </a:r>
          </a:p>
          <a:p>
            <a:endParaRPr lang="es-MX" b="0" dirty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Aumentar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 al año 2026 un </a:t>
            </a:r>
            <a:r>
              <a:rPr lang="es-MX" dirty="0">
                <a:solidFill>
                  <a:srgbClr val="4472C4">
                    <a:lumMod val="50000"/>
                  </a:srgbClr>
                </a:solidFill>
              </a:rPr>
              <a:t>6% </a:t>
            </a:r>
            <a:r>
              <a:rPr lang="es-MX" b="0" dirty="0">
                <a:solidFill>
                  <a:srgbClr val="4472C4">
                    <a:lumMod val="50000"/>
                  </a:srgbClr>
                </a:solidFill>
              </a:rPr>
              <a:t>en el margen de utilidad bruta en la confección de productos en el estado de resultados.</a:t>
            </a:r>
            <a:endParaRPr lang="es-CO" b="0" dirty="0">
              <a:solidFill>
                <a:srgbClr val="4472C4">
                  <a:lumMod val="50000"/>
                </a:srgbClr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4660900" y="125719"/>
            <a:ext cx="2713568" cy="712238"/>
            <a:chOff x="4393017" y="145907"/>
            <a:chExt cx="2713568" cy="712238"/>
          </a:xfrm>
        </p:grpSpPr>
        <p:sp>
          <p:nvSpPr>
            <p:cNvPr id="52" name="Rectángulo 51">
              <a:extLst>
                <a:ext uri="{FF2B5EF4-FFF2-40B4-BE49-F238E27FC236}">
                  <a16:creationId xmlns:a16="http://schemas.microsoft.com/office/drawing/2014/main" id="{FDD9BD8D-B854-C2A3-107E-FAFD391B7C63}"/>
                </a:ext>
              </a:extLst>
            </p:cNvPr>
            <p:cNvSpPr/>
            <p:nvPr/>
          </p:nvSpPr>
          <p:spPr>
            <a:xfrm>
              <a:off x="4393017" y="145907"/>
              <a:ext cx="2713568" cy="71223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 dirty="0">
                <a:solidFill>
                  <a:prstClr val="white"/>
                </a:solidFill>
              </a:endParaRPr>
            </a:p>
          </p:txBody>
        </p:sp>
        <p:pic>
          <p:nvPicPr>
            <p:cNvPr id="53" name="Gráfico 13" descr="Dinero con relleno sólido">
              <a:extLst>
                <a:ext uri="{FF2B5EF4-FFF2-40B4-BE49-F238E27FC236}">
                  <a16:creationId xmlns:a16="http://schemas.microsoft.com/office/drawing/2014/main" id="{C5707C19-0568-461C-7453-104796C8C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49648" y="161164"/>
              <a:ext cx="767862" cy="68172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4" name="CuadroTexto 53">
              <a:extLst>
                <a:ext uri="{FF2B5EF4-FFF2-40B4-BE49-F238E27FC236}">
                  <a16:creationId xmlns:a16="http://schemas.microsoft.com/office/drawing/2014/main" id="{CC8B6000-BB74-D4EB-4AD1-FB89DC8E8323}"/>
                </a:ext>
              </a:extLst>
            </p:cNvPr>
            <p:cNvSpPr txBox="1"/>
            <p:nvPr/>
          </p:nvSpPr>
          <p:spPr>
            <a:xfrm>
              <a:off x="5390097" y="348138"/>
              <a:ext cx="17072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4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FINANCIERA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1110723" y="1045820"/>
            <a:ext cx="10382775" cy="721230"/>
            <a:chOff x="1424248" y="1087499"/>
            <a:chExt cx="10382775" cy="721230"/>
          </a:xfrm>
        </p:grpSpPr>
        <p:sp>
          <p:nvSpPr>
            <p:cNvPr id="51" name="Rectángulo 50">
              <a:extLst>
                <a:ext uri="{FF2B5EF4-FFF2-40B4-BE49-F238E27FC236}">
                  <a16:creationId xmlns:a16="http://schemas.microsoft.com/office/drawing/2014/main" id="{5C13746D-610A-D627-347F-3024622C899E}"/>
                </a:ext>
              </a:extLst>
            </p:cNvPr>
            <p:cNvSpPr/>
            <p:nvPr/>
          </p:nvSpPr>
          <p:spPr>
            <a:xfrm>
              <a:off x="1424248" y="1087499"/>
              <a:ext cx="10382775" cy="72123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1400">
                <a:solidFill>
                  <a:prstClr val="white"/>
                </a:solidFill>
              </a:endParaRPr>
            </a:p>
          </p:txBody>
        </p:sp>
        <p:sp>
          <p:nvSpPr>
            <p:cNvPr id="55" name="Rectángulo: esquinas redondeadas 20">
              <a:extLst>
                <a:ext uri="{FF2B5EF4-FFF2-40B4-BE49-F238E27FC236}">
                  <a16:creationId xmlns:a16="http://schemas.microsoft.com/office/drawing/2014/main" id="{CBD7DECD-85D7-626B-DBC0-94D42D22C8AD}"/>
                </a:ext>
              </a:extLst>
            </p:cNvPr>
            <p:cNvSpPr/>
            <p:nvPr/>
          </p:nvSpPr>
          <p:spPr>
            <a:xfrm>
              <a:off x="4455787" y="1215686"/>
              <a:ext cx="3907476" cy="471628"/>
            </a:xfrm>
            <a:prstGeom prst="roundRect">
              <a:avLst/>
            </a:prstGeom>
            <a:solidFill>
              <a:srgbClr val="2F5597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ctr"/>
              <a:r>
                <a:rPr lang="es-CO" sz="14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Sostener e incrementar la rentabilidad</a:t>
              </a:r>
              <a:endParaRPr lang="es-CO" sz="14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9" name="Rectángulo: esquinas redondeadas 88">
            <a:extLst>
              <a:ext uri="{FF2B5EF4-FFF2-40B4-BE49-F238E27FC236}">
                <a16:creationId xmlns:a16="http://schemas.microsoft.com/office/drawing/2014/main" id="{59395D69-8D76-3CB6-F292-2370063CD60A}"/>
              </a:ext>
            </a:extLst>
          </p:cNvPr>
          <p:cNvSpPr/>
          <p:nvPr/>
        </p:nvSpPr>
        <p:spPr>
          <a:xfrm>
            <a:off x="1531990" y="2346965"/>
            <a:ext cx="2341510" cy="708721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</a:rPr>
              <a:t>Incrementar el porcentaje de ingresos en la línea de créditos</a:t>
            </a:r>
            <a:endParaRPr lang="es-CO" sz="1100" dirty="0">
              <a:solidFill>
                <a:prstClr val="white"/>
              </a:solidFill>
            </a:endParaRPr>
          </a:p>
        </p:txBody>
      </p:sp>
      <p:sp>
        <p:nvSpPr>
          <p:cNvPr id="60" name="Rectángulo: esquinas redondeadas 86">
            <a:extLst>
              <a:ext uri="{FF2B5EF4-FFF2-40B4-BE49-F238E27FC236}">
                <a16:creationId xmlns:a16="http://schemas.microsoft.com/office/drawing/2014/main" id="{E4F7867D-A1ED-8810-830C-65FB5EED631B}"/>
              </a:ext>
            </a:extLst>
          </p:cNvPr>
          <p:cNvSpPr/>
          <p:nvPr/>
        </p:nvSpPr>
        <p:spPr>
          <a:xfrm>
            <a:off x="8591011" y="2346965"/>
            <a:ext cx="2623090" cy="713150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</a:rPr>
              <a:t>Incrementar los negocios en trámites aduaneros para la importación y exportación de productos</a:t>
            </a:r>
            <a:endParaRPr lang="es-CO" sz="1100" dirty="0">
              <a:solidFill>
                <a:prstClr val="white"/>
              </a:solidFill>
            </a:endParaRPr>
          </a:p>
        </p:txBody>
      </p:sp>
      <p:sp>
        <p:nvSpPr>
          <p:cNvPr id="61" name="Rectángulo: esquinas redondeadas 87">
            <a:extLst>
              <a:ext uri="{FF2B5EF4-FFF2-40B4-BE49-F238E27FC236}">
                <a16:creationId xmlns:a16="http://schemas.microsoft.com/office/drawing/2014/main" id="{10BA43C1-8E96-E25A-B804-CA1C13D9758E}"/>
              </a:ext>
            </a:extLst>
          </p:cNvPr>
          <p:cNvSpPr/>
          <p:nvPr/>
        </p:nvSpPr>
        <p:spPr>
          <a:xfrm>
            <a:off x="4960980" y="2368281"/>
            <a:ext cx="2684420" cy="70106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 fontAlgn="ctr"/>
            <a:r>
              <a:rPr lang="es-ES" sz="1100" dirty="0">
                <a:solidFill>
                  <a:prstClr val="white"/>
                </a:solidFill>
              </a:rPr>
              <a:t>Incrementar los ingresos mediante el fortalecimiento de los procesos comerciales y financieros</a:t>
            </a:r>
            <a:endParaRPr lang="es-CO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07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 animBg="1"/>
      <p:bldP spid="39" grpId="0" animBg="1"/>
      <p:bldP spid="40" grpId="0" animBg="1"/>
      <p:bldP spid="41" grpId="0" animBg="1"/>
      <p:bldP spid="59" grpId="0"/>
      <p:bldP spid="60" grpId="0"/>
      <p:bldP spid="6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2481</Words>
  <Application>Microsoft Office PowerPoint</Application>
  <PresentationFormat>Panorámica</PresentationFormat>
  <Paragraphs>370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Bahnschrift Condensed</vt:lpstr>
      <vt:lpstr>Bahnschrift SemiBold</vt:lpstr>
      <vt:lpstr>Calibri</vt:lpstr>
      <vt:lpstr>Verdana</vt:lpstr>
      <vt:lpstr>Wingdings</vt:lpstr>
      <vt:lpstr>Tema de Office</vt:lpstr>
      <vt:lpstr>1_Tema de Office</vt:lpstr>
      <vt:lpstr>Presentación de PowerPoint</vt:lpstr>
      <vt:lpstr>PLANEACIÓN ESTRATÉGICA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Carol Liliana Reina Diaz</cp:lastModifiedBy>
  <cp:revision>36</cp:revision>
  <dcterms:created xsi:type="dcterms:W3CDTF">2023-05-08T00:34:42Z</dcterms:created>
  <dcterms:modified xsi:type="dcterms:W3CDTF">2024-05-15T12:53:24Z</dcterms:modified>
</cp:coreProperties>
</file>